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4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0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298" r:id="rId44"/>
    <p:sldId id="300" r:id="rId45"/>
    <p:sldId id="301" r:id="rId46"/>
    <p:sldId id="302" r:id="rId47"/>
    <p:sldId id="303" r:id="rId48"/>
    <p:sldId id="305" r:id="rId49"/>
    <p:sldId id="304" r:id="rId50"/>
    <p:sldId id="314" r:id="rId51"/>
    <p:sldId id="309" r:id="rId52"/>
    <p:sldId id="311" r:id="rId53"/>
    <p:sldId id="312" r:id="rId54"/>
    <p:sldId id="315" r:id="rId55"/>
    <p:sldId id="306" r:id="rId56"/>
    <p:sldId id="313" r:id="rId57"/>
    <p:sldId id="316" r:id="rId58"/>
    <p:sldId id="318" r:id="rId59"/>
    <p:sldId id="31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8" y="-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88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43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31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36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19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56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94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01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43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8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29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01E2-ED19-4DD2-8835-4CEF54CEDFA3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02F6F-D107-404E-9DBA-D4F5972E2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53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0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0.png"/><Relationship Id="rId7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1.png"/><Relationship Id="rId7" Type="http://schemas.openxmlformats.org/officeDocument/2006/relationships/image" Target="../media/image9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4.png"/><Relationship Id="rId7" Type="http://schemas.openxmlformats.org/officeDocument/2006/relationships/image" Target="../media/image8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4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1.png"/><Relationship Id="rId7" Type="http://schemas.openxmlformats.org/officeDocument/2006/relationships/image" Target="../media/image8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123.png"/><Relationship Id="rId4" Type="http://schemas.openxmlformats.org/officeDocument/2006/relationships/image" Target="../media/image121.png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5.png"/><Relationship Id="rId7" Type="http://schemas.openxmlformats.org/officeDocument/2006/relationships/image" Target="../media/image12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130.png"/><Relationship Id="rId5" Type="http://schemas.openxmlformats.org/officeDocument/2006/relationships/image" Target="../media/image44.png"/><Relationship Id="rId10" Type="http://schemas.openxmlformats.org/officeDocument/2006/relationships/image" Target="../media/image129.png"/><Relationship Id="rId4" Type="http://schemas.openxmlformats.org/officeDocument/2006/relationships/image" Target="../media/image43.png"/><Relationship Id="rId9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41.png"/><Relationship Id="rId3" Type="http://schemas.openxmlformats.org/officeDocument/2006/relationships/image" Target="../media/image49.png"/><Relationship Id="rId7" Type="http://schemas.openxmlformats.org/officeDocument/2006/relationships/image" Target="../media/image136.png"/><Relationship Id="rId12" Type="http://schemas.openxmlformats.org/officeDocument/2006/relationships/image" Target="../media/image140.png"/><Relationship Id="rId2" Type="http://schemas.openxmlformats.org/officeDocument/2006/relationships/image" Target="../media/image134.pn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39.png"/><Relationship Id="rId5" Type="http://schemas.openxmlformats.org/officeDocument/2006/relationships/image" Target="../media/image45.png"/><Relationship Id="rId15" Type="http://schemas.openxmlformats.org/officeDocument/2006/relationships/image" Target="../media/image111.png"/><Relationship Id="rId10" Type="http://schemas.openxmlformats.org/officeDocument/2006/relationships/image" Target="../media/image138.png"/><Relationship Id="rId4" Type="http://schemas.openxmlformats.org/officeDocument/2006/relationships/image" Target="../media/image9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46.png"/><Relationship Id="rId7" Type="http://schemas.openxmlformats.org/officeDocument/2006/relationships/image" Target="../media/image172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5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6.png"/><Relationship Id="rId7" Type="http://schemas.openxmlformats.org/officeDocument/2006/relationships/image" Target="../media/image189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92.png"/><Relationship Id="rId4" Type="http://schemas.openxmlformats.org/officeDocument/2006/relationships/image" Target="../media/image187.png"/><Relationship Id="rId9" Type="http://schemas.openxmlformats.org/officeDocument/2006/relationships/image" Target="../media/image1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7.png"/><Relationship Id="rId4" Type="http://schemas.openxmlformats.org/officeDocument/2006/relationships/image" Target="../media/image14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47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png"/><Relationship Id="rId11" Type="http://schemas.openxmlformats.org/officeDocument/2006/relationships/image" Target="../media/image141.png"/><Relationship Id="rId5" Type="http://schemas.openxmlformats.org/officeDocument/2006/relationships/image" Target="../media/image198.png"/><Relationship Id="rId10" Type="http://schemas.openxmlformats.org/officeDocument/2006/relationships/image" Target="../media/image140.png"/><Relationship Id="rId4" Type="http://schemas.openxmlformats.org/officeDocument/2006/relationships/image" Target="../media/image148.png"/><Relationship Id="rId9" Type="http://schemas.openxmlformats.org/officeDocument/2006/relationships/image" Target="../media/image1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552" y="2017713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Network Alignment: Treating Networks as Wireless Interference Channel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3808" y="4143641"/>
            <a:ext cx="3168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omic Sans MS" pitchFamily="66" charset="0"/>
              </a:rPr>
              <a:t>Chun </a:t>
            </a:r>
            <a:r>
              <a:rPr lang="en-US" dirty="0" err="1" smtClean="0">
                <a:latin typeface="Comic Sans MS" pitchFamily="66" charset="0"/>
              </a:rPr>
              <a:t>Meng</a:t>
            </a:r>
            <a:endParaRPr lang="en-US" dirty="0" smtClean="0">
              <a:latin typeface="Comic Sans MS" pitchFamily="66" charset="0"/>
            </a:endParaRPr>
          </a:p>
          <a:p>
            <a:pPr algn="ctr" eaLnBrk="1" hangingPunct="1"/>
            <a:r>
              <a:rPr lang="en-US" dirty="0" smtClean="0">
                <a:latin typeface="Comic Sans MS" pitchFamily="66" charset="0"/>
              </a:rPr>
              <a:t>Univ. of California, Irvine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2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10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Network Is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 Wireless Channel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6675"/>
            <a:ext cx="4040505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52397"/>
            <a:ext cx="3120390" cy="22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72000" y="1628800"/>
            <a:ext cx="0" cy="3600400"/>
          </a:xfrm>
          <a:prstGeom prst="line">
            <a:avLst/>
          </a:prstGeom>
          <a:ln w="2540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35496" y="3068960"/>
                <a:ext cx="4608512" cy="1222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latin typeface="Comic Sans MS" pitchFamily="66" charset="0"/>
                  </a:rPr>
                  <a:t>symbols from </a:t>
                </a:r>
                <a:r>
                  <a:rPr lang="en-US" b="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finite field</a:t>
                </a:r>
              </a:p>
              <a:p>
                <a:endParaRPr lang="en-US" dirty="0">
                  <a:latin typeface="Comic Sans MS" pitchFamily="66" charset="0"/>
                </a:endParaRPr>
              </a:p>
              <a:p>
                <a:pPr marL="285750" indent="-285750">
                  <a:buFont typeface="Courier New" pitchFamily="49" charset="0"/>
                  <a:buChar char="o"/>
                </a:pPr>
                <a:endParaRPr lang="en-US" dirty="0" smtClean="0">
                  <a:latin typeface="Comic Sans MS" pitchFamily="66" charset="0"/>
                </a:endParaRPr>
              </a:p>
              <a:p>
                <a:pPr marL="285750" indent="-285750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0" smtClean="0">
                        <a:latin typeface="Cambria Math"/>
                      </a:rPr>
                      <m:t>𝐱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: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polynomial</a:t>
                </a:r>
                <a:r>
                  <a:rPr lang="en-US" dirty="0" smtClean="0">
                    <a:latin typeface="Comic Sans MS" pitchFamily="66" charset="0"/>
                  </a:rPr>
                  <a:t> of coding variables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68960"/>
                <a:ext cx="4608512" cy="122264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26" t="-1990"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2" name="TextBox 131"/>
              <p:cNvSpPr txBox="1"/>
              <p:nvPr/>
            </p:nvSpPr>
            <p:spPr>
              <a:xfrm>
                <a:off x="4666878" y="3057262"/>
                <a:ext cx="4248472" cy="1222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US" b="0" dirty="0" smtClean="0">
                    <a:solidFill>
                      <a:srgbClr val="00B050"/>
                    </a:solidFill>
                    <a:latin typeface="Comic Sans MS" pitchFamily="66" charset="0"/>
                  </a:rPr>
                  <a:t>real &amp; complex numbers</a:t>
                </a:r>
              </a:p>
              <a:p>
                <a:pPr marL="285750" indent="-285750">
                  <a:buFont typeface="Courier New" pitchFamily="49" charset="0"/>
                  <a:buChar char="o"/>
                </a:pPr>
                <a:endParaRPr lang="en-US" dirty="0" smtClean="0">
                  <a:latin typeface="Comic Sans MS" pitchFamily="66" charset="0"/>
                </a:endParaRPr>
              </a:p>
              <a:p>
                <a:pPr marL="285750" indent="-285750">
                  <a:buFont typeface="Courier New" pitchFamily="49" charset="0"/>
                  <a:buChar char="o"/>
                </a:pPr>
                <a:endParaRPr lang="en-US" dirty="0" smtClean="0">
                  <a:latin typeface="Comic Sans MS" pitchFamily="66" charset="0"/>
                </a:endParaRPr>
              </a:p>
              <a:p>
                <a:pPr marL="285750" indent="-285750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Comic Sans MS" pitchFamily="66" charset="0"/>
                  </a:rPr>
                  <a:t>: </a:t>
                </a:r>
                <a:r>
                  <a:rPr lang="en-US" dirty="0" smtClean="0">
                    <a:solidFill>
                      <a:srgbClr val="00B050"/>
                    </a:solidFill>
                    <a:latin typeface="Comic Sans MS" pitchFamily="66" charset="0"/>
                  </a:rPr>
                  <a:t>structureless</a:t>
                </a:r>
              </a:p>
            </p:txBody>
          </p:sp>
        </mc:Choice>
        <mc:Fallback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78" y="3057262"/>
                <a:ext cx="4248472" cy="122264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006" t="-20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706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9632" y="1537622"/>
            <a:ext cx="648072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Motivation: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Network ≈ Wireless Interference Channel</a:t>
            </a:r>
          </a:p>
          <a:p>
            <a:pPr marL="342900" indent="-342900" eaLnBrk="1" hangingPunct="1">
              <a:lnSpc>
                <a:spcPct val="150000"/>
              </a:lnSpc>
              <a:buFont typeface="Courier New" pitchFamily="49" charset="0"/>
              <a:buChar char="o"/>
            </a:pPr>
            <a:endParaRPr lang="en-US" sz="1200" dirty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Comic Sans MS" pitchFamily="66" charset="0"/>
              </a:rPr>
              <a:t>Approaches: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>
                <a:latin typeface="Comic Sans MS" pitchFamily="66" charset="0"/>
              </a:rPr>
              <a:t>N</a:t>
            </a:r>
            <a:r>
              <a:rPr lang="en-US" sz="1600" dirty="0" smtClean="0">
                <a:latin typeface="Comic Sans MS" pitchFamily="66" charset="0"/>
              </a:rPr>
              <a:t>A in the middle, </a:t>
            </a:r>
            <a:r>
              <a:rPr lang="en-US" sz="1600" dirty="0" err="1" smtClean="0">
                <a:latin typeface="Comic Sans MS" pitchFamily="66" charset="0"/>
              </a:rPr>
              <a:t>Precoding</a:t>
            </a:r>
            <a:r>
              <a:rPr lang="en-US" sz="1600" dirty="0" smtClean="0">
                <a:latin typeface="Comic Sans MS" pitchFamily="66" charset="0"/>
              </a:rPr>
              <a:t>-Based NA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endParaRPr lang="en-US" sz="1600" dirty="0" smtClean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PBNA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Feasibility of PBNA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endParaRPr lang="en-US" sz="2000" dirty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Conclusion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11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83768" y="620688"/>
            <a:ext cx="36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Outline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4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12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 in the Middle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4096" name="Group 4095"/>
          <p:cNvGrpSpPr/>
          <p:nvPr/>
        </p:nvGrpSpPr>
        <p:grpSpPr>
          <a:xfrm>
            <a:off x="827584" y="1651538"/>
            <a:ext cx="3173771" cy="1788213"/>
            <a:chOff x="827584" y="1651538"/>
            <a:chExt cx="3173771" cy="1788213"/>
          </a:xfrm>
        </p:grpSpPr>
        <p:grpSp>
          <p:nvGrpSpPr>
            <p:cNvPr id="9" name="Group 8"/>
            <p:cNvGrpSpPr/>
            <p:nvPr/>
          </p:nvGrpSpPr>
          <p:grpSpPr>
            <a:xfrm>
              <a:off x="827585" y="2113871"/>
              <a:ext cx="745101" cy="91440"/>
              <a:chOff x="2039269" y="1600200"/>
              <a:chExt cx="1237331" cy="1524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52" name="Straight Arrow Connector 51"/>
              <p:cNvCxnSpPr>
                <a:stCxn id="50" idx="6"/>
                <a:endCxn id="51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827584" y="2708231"/>
              <a:ext cx="745101" cy="91440"/>
              <a:chOff x="2039269" y="1600200"/>
              <a:chExt cx="1237331" cy="1524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49" name="Straight Arrow Connector 48"/>
              <p:cNvCxnSpPr>
                <a:stCxn id="47" idx="6"/>
                <a:endCxn id="48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827585" y="3348311"/>
              <a:ext cx="745101" cy="91440"/>
              <a:chOff x="2039269" y="1600200"/>
              <a:chExt cx="1237331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46" name="Straight Arrow Connector 45"/>
              <p:cNvCxnSpPr>
                <a:stCxn id="44" idx="6"/>
                <a:endCxn id="45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946524" y="2708231"/>
              <a:ext cx="745101" cy="91440"/>
              <a:chOff x="2039269" y="1600200"/>
              <a:chExt cx="1237331" cy="1524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43" name="Straight Arrow Connector 42"/>
              <p:cNvCxnSpPr>
                <a:stCxn id="41" idx="6"/>
                <a:endCxn id="42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139573" y="2113871"/>
              <a:ext cx="745101" cy="91440"/>
              <a:chOff x="2039269" y="1600200"/>
              <a:chExt cx="1237331" cy="1524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40" name="Straight Arrow Connector 39"/>
              <p:cNvCxnSpPr>
                <a:stCxn id="38" idx="6"/>
                <a:endCxn id="39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9572" y="2708231"/>
              <a:ext cx="745101" cy="91440"/>
              <a:chOff x="2039269" y="1600200"/>
              <a:chExt cx="1237331" cy="1524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37" name="Straight Arrow Connector 36"/>
              <p:cNvCxnSpPr>
                <a:stCxn id="35" idx="6"/>
                <a:endCxn id="36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139573" y="3348311"/>
              <a:ext cx="745101" cy="91440"/>
              <a:chOff x="2039269" y="1600200"/>
              <a:chExt cx="1237331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34" name="Straight Arrow Connector 33"/>
              <p:cNvCxnSpPr>
                <a:stCxn id="32" idx="6"/>
                <a:endCxn id="33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1559246" y="2191921"/>
              <a:ext cx="400718" cy="5297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572685" y="2753951"/>
              <a:ext cx="37383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559246" y="2786280"/>
              <a:ext cx="400718" cy="5754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678186" y="2191921"/>
              <a:ext cx="474826" cy="5297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691626" y="2753951"/>
              <a:ext cx="4479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678186" y="2786280"/>
              <a:ext cx="474826" cy="5754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27584" y="1842931"/>
                  <a:ext cx="4108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1842931"/>
                  <a:ext cx="410882" cy="307777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40786" y="2437290"/>
                  <a:ext cx="415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786" y="2437290"/>
                  <a:ext cx="415050" cy="307777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27584" y="3077370"/>
                  <a:ext cx="415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077370"/>
                  <a:ext cx="415050" cy="307777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584446" y="3038546"/>
                  <a:ext cx="416909" cy="3112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446" y="3038546"/>
                  <a:ext cx="416909" cy="311239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1572686" y="2786280"/>
              <a:ext cx="1580326" cy="6077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559246" y="2786280"/>
              <a:ext cx="1580327" cy="6077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3584446" y="2401710"/>
                  <a:ext cx="416909" cy="309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446" y="2401710"/>
                  <a:ext cx="416909" cy="30976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3578814" y="1842930"/>
                  <a:ext cx="416909" cy="309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8814" y="1842930"/>
                  <a:ext cx="416909" cy="30976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TextBox 215"/>
            <p:cNvSpPr txBox="1"/>
            <p:nvPr/>
          </p:nvSpPr>
          <p:spPr>
            <a:xfrm>
              <a:off x="2164441" y="1651538"/>
              <a:ext cx="4854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latin typeface="Comic Sans MS" pitchFamily="66" charset="0"/>
                  <a:cs typeface="Times New Roman" pitchFamily="18" charset="0"/>
                </a:rPr>
                <a:t>t=1</a:t>
              </a:r>
              <a:endParaRPr lang="en-US" sz="1400" baseline="-25000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4097" name="Group 4096"/>
          <p:cNvGrpSpPr/>
          <p:nvPr/>
        </p:nvGrpSpPr>
        <p:grpSpPr>
          <a:xfrm>
            <a:off x="5372465" y="1683977"/>
            <a:ext cx="3173771" cy="1724720"/>
            <a:chOff x="5372465" y="1683977"/>
            <a:chExt cx="3173771" cy="1724720"/>
          </a:xfrm>
        </p:grpSpPr>
        <p:grpSp>
          <p:nvGrpSpPr>
            <p:cNvPr id="101" name="Group 100"/>
            <p:cNvGrpSpPr/>
            <p:nvPr/>
          </p:nvGrpSpPr>
          <p:grpSpPr>
            <a:xfrm>
              <a:off x="5372466" y="2082817"/>
              <a:ext cx="745101" cy="91440"/>
              <a:chOff x="2039269" y="1600200"/>
              <a:chExt cx="1237331" cy="152400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04" name="Straight Arrow Connector 103"/>
              <p:cNvCxnSpPr>
                <a:stCxn id="102" idx="6"/>
                <a:endCxn id="103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5372465" y="2677177"/>
              <a:ext cx="745101" cy="91440"/>
              <a:chOff x="2039269" y="1600200"/>
              <a:chExt cx="1237331" cy="1524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08" name="Straight Arrow Connector 107"/>
              <p:cNvCxnSpPr>
                <a:stCxn id="106" idx="6"/>
                <a:endCxn id="107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5372466" y="3317257"/>
              <a:ext cx="745101" cy="91440"/>
              <a:chOff x="2039269" y="1600200"/>
              <a:chExt cx="1237331" cy="1524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12" name="Straight Arrow Connector 111"/>
              <p:cNvCxnSpPr>
                <a:stCxn id="110" idx="6"/>
                <a:endCxn id="111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6491405" y="2677177"/>
              <a:ext cx="745101" cy="91440"/>
              <a:chOff x="2039269" y="1600200"/>
              <a:chExt cx="1237331" cy="1524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16" name="Straight Arrow Connector 115"/>
              <p:cNvCxnSpPr>
                <a:stCxn id="114" idx="6"/>
                <a:endCxn id="115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7684454" y="2082817"/>
              <a:ext cx="745101" cy="91440"/>
              <a:chOff x="2039269" y="1600200"/>
              <a:chExt cx="1237331" cy="15240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20" name="Straight Arrow Connector 119"/>
              <p:cNvCxnSpPr>
                <a:stCxn id="118" idx="6"/>
                <a:endCxn id="119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7684453" y="2677177"/>
              <a:ext cx="745101" cy="91440"/>
              <a:chOff x="2039269" y="1600200"/>
              <a:chExt cx="1237331" cy="15240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24" name="Straight Arrow Connector 123"/>
              <p:cNvCxnSpPr>
                <a:stCxn id="122" idx="6"/>
                <a:endCxn id="123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>
              <a:off x="7684454" y="3317257"/>
              <a:ext cx="745101" cy="91440"/>
              <a:chOff x="2039269" y="1600200"/>
              <a:chExt cx="1237331" cy="15240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28" name="Straight Arrow Connector 127"/>
              <p:cNvCxnSpPr>
                <a:stCxn id="126" idx="6"/>
                <a:endCxn id="127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Arrow Connector 128"/>
            <p:cNvCxnSpPr/>
            <p:nvPr/>
          </p:nvCxnSpPr>
          <p:spPr>
            <a:xfrm>
              <a:off x="6104127" y="2160867"/>
              <a:ext cx="400718" cy="5297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6117566" y="2722897"/>
              <a:ext cx="37383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V="1">
              <a:off x="6104127" y="2755226"/>
              <a:ext cx="400718" cy="5754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7223067" y="2160867"/>
              <a:ext cx="474826" cy="5297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7236507" y="2722897"/>
              <a:ext cx="4479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7223067" y="2755226"/>
              <a:ext cx="474826" cy="5754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5372465" y="1811877"/>
                  <a:ext cx="4108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465" y="1811877"/>
                  <a:ext cx="410882" cy="307777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5385667" y="2406236"/>
                  <a:ext cx="415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667" y="2406236"/>
                  <a:ext cx="415050" cy="307777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5372465" y="3046316"/>
                  <a:ext cx="4150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465" y="3046316"/>
                  <a:ext cx="415050" cy="307777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8129327" y="3007492"/>
                  <a:ext cx="416909" cy="3112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9327" y="3007492"/>
                  <a:ext cx="416909" cy="311239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Arrow Connector 138"/>
            <p:cNvCxnSpPr/>
            <p:nvPr/>
          </p:nvCxnSpPr>
          <p:spPr>
            <a:xfrm flipV="1">
              <a:off x="6117567" y="2755226"/>
              <a:ext cx="1580326" cy="6077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6104127" y="2755226"/>
              <a:ext cx="1580327" cy="6077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8129327" y="2370656"/>
                  <a:ext cx="416909" cy="309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9327" y="2370656"/>
                  <a:ext cx="416909" cy="309765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8123695" y="1805427"/>
                  <a:ext cx="416909" cy="309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3695" y="1805427"/>
                  <a:ext cx="416909" cy="309765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TextBox 215"/>
            <p:cNvSpPr txBox="1"/>
            <p:nvPr/>
          </p:nvSpPr>
          <p:spPr>
            <a:xfrm>
              <a:off x="6621253" y="1683977"/>
              <a:ext cx="4854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latin typeface="Comic Sans MS" pitchFamily="66" charset="0"/>
                  <a:cs typeface="Times New Roman" pitchFamily="18" charset="0"/>
                </a:rPr>
                <a:t>t=2</a:t>
              </a:r>
              <a:endParaRPr lang="en-US" sz="1400" baseline="-25000" dirty="0">
                <a:latin typeface="Comic Sans MS" pitchFamily="66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35126" y="4920715"/>
            <a:ext cx="738664" cy="4091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3600" dirty="0" smtClean="0"/>
              <a:t>≠</a:t>
            </a:r>
            <a:endParaRPr lang="en-US" sz="3600" dirty="0"/>
          </a:p>
        </p:txBody>
      </p:sp>
      <p:sp>
        <p:nvSpPr>
          <p:cNvPr id="145" name="TextBox 144"/>
          <p:cNvSpPr txBox="1"/>
          <p:nvPr/>
        </p:nvSpPr>
        <p:spPr>
          <a:xfrm>
            <a:off x="5553250" y="4920715"/>
            <a:ext cx="738664" cy="4091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645684" y="4920715"/>
            <a:ext cx="738664" cy="4091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178382" y="4341697"/>
            <a:ext cx="26088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A in the middle: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1103" y="6486625"/>
            <a:ext cx="3174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B. </a:t>
            </a:r>
            <a:r>
              <a:rPr lang="en-US" sz="1200" dirty="0" err="1"/>
              <a:t>Nazer</a:t>
            </a:r>
            <a:r>
              <a:rPr lang="en-US" sz="1200" dirty="0"/>
              <a:t>, et al, "</a:t>
            </a:r>
            <a:r>
              <a:rPr lang="en-US" sz="1200" dirty="0" err="1"/>
              <a:t>Ergodic</a:t>
            </a:r>
            <a:r>
              <a:rPr lang="en-US" sz="1200" dirty="0"/>
              <a:t> Interference Alignment"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595" y="4512388"/>
            <a:ext cx="4053840" cy="37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290" y="5229200"/>
            <a:ext cx="4038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19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13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 in the Middle: Pros &amp; Cons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1259632" y="1537622"/>
            <a:ext cx="6480720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400" dirty="0" smtClean="0">
                <a:latin typeface="Comic Sans MS" pitchFamily="66" charset="0"/>
              </a:rPr>
              <a:t>Pros: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Achieve ½ in exactly 2 time slots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221954" y="2996952"/>
            <a:ext cx="64807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400" dirty="0" smtClean="0">
                <a:latin typeface="Comic Sans MS" pitchFamily="66" charset="0"/>
              </a:rPr>
              <a:t>Cons: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Finding code is NOT easy</a:t>
            </a:r>
          </a:p>
        </p:txBody>
      </p:sp>
    </p:spTree>
    <p:extLst>
      <p:ext uri="{BB962C8B-B14F-4D97-AF65-F5344CB8AC3E}">
        <p14:creationId xmlns:p14="http://schemas.microsoft.com/office/powerpoint/2010/main" xmlns="" val="22709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14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err="1" smtClean="0">
                <a:solidFill>
                  <a:srgbClr val="0070C0"/>
                </a:solidFill>
                <a:latin typeface="Comic Sans MS" pitchFamily="66" charset="0"/>
              </a:rPr>
              <a:t>Precoding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-Based NA - 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52" name="Group 41"/>
          <p:cNvGrpSpPr>
            <a:grpSpLocks/>
          </p:cNvGrpSpPr>
          <p:nvPr/>
        </p:nvGrpSpPr>
        <p:grpSpPr bwMode="auto">
          <a:xfrm>
            <a:off x="2909126" y="1510176"/>
            <a:ext cx="4253674" cy="2900738"/>
            <a:chOff x="1519838" y="139592"/>
            <a:chExt cx="5747177" cy="3358843"/>
          </a:xfrm>
        </p:grpSpPr>
        <p:grpSp>
          <p:nvGrpSpPr>
            <p:cNvPr id="53" name="Group 43"/>
            <p:cNvGrpSpPr>
              <a:grpSpLocks/>
            </p:cNvGrpSpPr>
            <p:nvPr/>
          </p:nvGrpSpPr>
          <p:grpSpPr bwMode="auto">
            <a:xfrm>
              <a:off x="1519838" y="139592"/>
              <a:ext cx="5747177" cy="3358843"/>
              <a:chOff x="1287921" y="97054"/>
              <a:chExt cx="7591138" cy="4336297"/>
            </a:xfrm>
          </p:grpSpPr>
          <p:grpSp>
            <p:nvGrpSpPr>
              <p:cNvPr id="61" name="Group 51"/>
              <p:cNvGrpSpPr>
                <a:grpSpLocks/>
              </p:cNvGrpSpPr>
              <p:nvPr/>
            </p:nvGrpSpPr>
            <p:grpSpPr bwMode="auto">
              <a:xfrm>
                <a:off x="1287921" y="97054"/>
                <a:ext cx="7591138" cy="3935950"/>
                <a:chOff x="1484695" y="1364094"/>
                <a:chExt cx="7909119" cy="2928531"/>
              </a:xfrm>
            </p:grpSpPr>
            <p:sp>
              <p:nvSpPr>
                <p:cNvPr id="6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84695" y="1397022"/>
                  <a:ext cx="1590674" cy="323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r>
                    <a:rPr lang="en-US" sz="2000" baseline="-250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68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1484695" y="2741595"/>
                  <a:ext cx="1590674" cy="323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r>
                    <a:rPr lang="en-US" sz="2000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69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1484695" y="3969533"/>
                  <a:ext cx="1590674" cy="323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r>
                    <a:rPr lang="en-US" sz="2000" baseline="-2500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70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7044565" y="1364094"/>
                  <a:ext cx="2294331" cy="323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  D</a:t>
                  </a:r>
                  <a:r>
                    <a:rPr lang="en-US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baseline="-25000" dirty="0"/>
                    <a:t>          </a:t>
                  </a:r>
                </a:p>
              </p:txBody>
            </p:sp>
            <p:sp>
              <p:nvSpPr>
                <p:cNvPr id="71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7271499" y="2751868"/>
                  <a:ext cx="2122315" cy="323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2000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baseline="-25000"/>
                    <a:t>    </a:t>
                  </a:r>
                </a:p>
              </p:txBody>
            </p:sp>
            <p:sp>
              <p:nvSpPr>
                <p:cNvPr id="72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384963" y="3969533"/>
                  <a:ext cx="1692275" cy="323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2000" baseline="-2500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2000" baseline="-25000"/>
                    <a:t>    </a:t>
                  </a:r>
                </a:p>
              </p:txBody>
            </p:sp>
          </p:grpSp>
          <p:sp>
            <p:nvSpPr>
              <p:cNvPr id="62" name="Oval 61"/>
              <p:cNvSpPr/>
              <p:nvPr/>
            </p:nvSpPr>
            <p:spPr>
              <a:xfrm>
                <a:off x="7675761" y="672443"/>
                <a:ext cx="228303" cy="2274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tr-T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675761" y="2525968"/>
                <a:ext cx="228303" cy="2297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tr-T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675761" y="4204375"/>
                <a:ext cx="228303" cy="2297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tr-T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925177" y="2512322"/>
                <a:ext cx="228305" cy="2297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tr-T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25177" y="4204375"/>
                <a:ext cx="228305" cy="2297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tr-TR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54" name="Cloud 53"/>
            <p:cNvSpPr/>
            <p:nvPr/>
          </p:nvSpPr>
          <p:spPr>
            <a:xfrm>
              <a:off x="3183759" y="1261743"/>
              <a:ext cx="2183973" cy="1541414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tr-TR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800"/>
            </a:p>
          </p:txBody>
        </p:sp>
        <p:cxnSp>
          <p:nvCxnSpPr>
            <p:cNvPr id="55" name="Straight Arrow Connector 54"/>
            <p:cNvCxnSpPr>
              <a:stCxn id="73" idx="5"/>
            </p:cNvCxnSpPr>
            <p:nvPr/>
          </p:nvCxnSpPr>
          <p:spPr>
            <a:xfrm rot="16200000" flipH="1">
              <a:off x="2324531" y="552021"/>
              <a:ext cx="921326" cy="12485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65" idx="6"/>
              <a:endCxn id="54" idx="2"/>
            </p:cNvCxnSpPr>
            <p:nvPr/>
          </p:nvCxnSpPr>
          <p:spPr>
            <a:xfrm flipV="1">
              <a:off x="2175146" y="2033331"/>
              <a:ext cx="1014713" cy="651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66" idx="7"/>
            </p:cNvCxnSpPr>
            <p:nvPr/>
          </p:nvCxnSpPr>
          <p:spPr>
            <a:xfrm rot="5400000" flipH="1" flipV="1">
              <a:off x="2331223" y="2330249"/>
              <a:ext cx="836769" cy="11977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64" idx="2"/>
            </p:cNvCxnSpPr>
            <p:nvPr/>
          </p:nvCxnSpPr>
          <p:spPr>
            <a:xfrm rot="10800000">
              <a:off x="4999668" y="2510729"/>
              <a:ext cx="1356341" cy="90018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63" idx="2"/>
              <a:endCxn id="54" idx="0"/>
            </p:cNvCxnSpPr>
            <p:nvPr/>
          </p:nvCxnSpPr>
          <p:spPr>
            <a:xfrm rot="10800000">
              <a:off x="5365697" y="2033331"/>
              <a:ext cx="990312" cy="757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62" idx="2"/>
            </p:cNvCxnSpPr>
            <p:nvPr/>
          </p:nvCxnSpPr>
          <p:spPr>
            <a:xfrm rot="10800000" flipV="1">
              <a:off x="5060673" y="673363"/>
              <a:ext cx="1295336" cy="71345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/>
          <p:cNvSpPr/>
          <p:nvPr/>
        </p:nvSpPr>
        <p:spPr bwMode="auto">
          <a:xfrm>
            <a:off x="3273736" y="1876823"/>
            <a:ext cx="127929" cy="1536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74" name="TextBox 52"/>
          <p:cNvSpPr txBox="1">
            <a:spLocks noChangeArrowheads="1"/>
          </p:cNvSpPr>
          <p:nvPr/>
        </p:nvSpPr>
        <p:spPr bwMode="auto">
          <a:xfrm>
            <a:off x="3808031" y="1589287"/>
            <a:ext cx="2306519" cy="56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2n+1 uses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network</a:t>
            </a:r>
          </a:p>
          <a:p>
            <a:pPr algn="ctr" eaLnBrk="1" hangingPunct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 2n+1 symbol extension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568508" y="1724427"/>
            <a:ext cx="903033" cy="3006456"/>
            <a:chOff x="1568508" y="1724427"/>
            <a:chExt cx="903033" cy="3006456"/>
          </a:xfrm>
        </p:grpSpPr>
        <p:sp>
          <p:nvSpPr>
            <p:cNvPr id="76" name="TextBox 53"/>
            <p:cNvSpPr txBox="1">
              <a:spLocks noChangeArrowheads="1"/>
            </p:cNvSpPr>
            <p:nvPr/>
          </p:nvSpPr>
          <p:spPr bwMode="auto">
            <a:xfrm>
              <a:off x="1861994" y="1724427"/>
              <a:ext cx="407550" cy="316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1</a:t>
              </a:r>
            </a:p>
          </p:txBody>
        </p:sp>
        <p:sp>
          <p:nvSpPr>
            <p:cNvPr id="77" name="TextBox 54"/>
            <p:cNvSpPr txBox="1">
              <a:spLocks noChangeArrowheads="1"/>
            </p:cNvSpPr>
            <p:nvPr/>
          </p:nvSpPr>
          <p:spPr bwMode="auto">
            <a:xfrm>
              <a:off x="1861994" y="3015001"/>
              <a:ext cx="407550" cy="316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2</a:t>
              </a:r>
            </a:p>
          </p:txBody>
        </p:sp>
        <p:sp>
          <p:nvSpPr>
            <p:cNvPr id="78" name="TextBox 55"/>
            <p:cNvSpPr txBox="1">
              <a:spLocks noChangeArrowheads="1"/>
            </p:cNvSpPr>
            <p:nvPr/>
          </p:nvSpPr>
          <p:spPr bwMode="auto">
            <a:xfrm>
              <a:off x="1861994" y="4147018"/>
              <a:ext cx="407550" cy="316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3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568508" y="2048735"/>
              <a:ext cx="903033" cy="2682148"/>
              <a:chOff x="1568508" y="2048735"/>
              <a:chExt cx="903033" cy="2682148"/>
            </a:xfrm>
          </p:grpSpPr>
          <p:sp>
            <p:nvSpPr>
              <p:cNvPr id="80" name="TextBox 49"/>
              <p:cNvSpPr txBox="1">
                <a:spLocks noChangeArrowheads="1"/>
              </p:cNvSpPr>
              <p:nvPr/>
            </p:nvSpPr>
            <p:spPr bwMode="auto">
              <a:xfrm>
                <a:off x="1568508" y="2048735"/>
                <a:ext cx="903033" cy="324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n+1</a:t>
                </a:r>
              </a:p>
            </p:txBody>
          </p:sp>
          <p:sp>
            <p:nvSpPr>
              <p:cNvPr id="81" name="TextBox 50"/>
              <p:cNvSpPr txBox="1">
                <a:spLocks noChangeArrowheads="1"/>
              </p:cNvSpPr>
              <p:nvPr/>
            </p:nvSpPr>
            <p:spPr bwMode="auto">
              <a:xfrm>
                <a:off x="1568508" y="3288639"/>
                <a:ext cx="799185" cy="32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  n</a:t>
                </a:r>
              </a:p>
            </p:txBody>
          </p:sp>
          <p:sp>
            <p:nvSpPr>
              <p:cNvPr id="82" name="TextBox 51"/>
              <p:cNvSpPr txBox="1">
                <a:spLocks noChangeArrowheads="1"/>
              </p:cNvSpPr>
              <p:nvPr/>
            </p:nvSpPr>
            <p:spPr bwMode="auto">
              <a:xfrm>
                <a:off x="1640751" y="4406834"/>
                <a:ext cx="702861" cy="324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   n</a:t>
                </a: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2307491" y="1447800"/>
            <a:ext cx="1304883" cy="3500636"/>
            <a:chOff x="2307491" y="1447800"/>
            <a:chExt cx="1304883" cy="3500636"/>
          </a:xfrm>
        </p:grpSpPr>
        <p:sp>
          <p:nvSpPr>
            <p:cNvPr id="84" name="TextBox 56"/>
            <p:cNvSpPr txBox="1">
              <a:spLocks noChangeArrowheads="1"/>
            </p:cNvSpPr>
            <p:nvPr/>
          </p:nvSpPr>
          <p:spPr bwMode="auto">
            <a:xfrm>
              <a:off x="2365179" y="1977186"/>
              <a:ext cx="1189507" cy="31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=V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aseline="-25000" dirty="0">
                <a:latin typeface="Arial" charset="0"/>
              </a:endParaRPr>
            </a:p>
          </p:txBody>
        </p:sp>
        <p:sp>
          <p:nvSpPr>
            <p:cNvPr id="85" name="TextBox 66"/>
            <p:cNvSpPr txBox="1">
              <a:spLocks noChangeArrowheads="1"/>
            </p:cNvSpPr>
            <p:nvPr/>
          </p:nvSpPr>
          <p:spPr bwMode="auto">
            <a:xfrm>
              <a:off x="2307491" y="3209935"/>
              <a:ext cx="1304883" cy="31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=V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baseline="-25000" dirty="0">
                <a:latin typeface="Arial" charset="0"/>
              </a:endParaRPr>
            </a:p>
          </p:txBody>
        </p:sp>
        <p:sp>
          <p:nvSpPr>
            <p:cNvPr id="86" name="TextBox 79"/>
            <p:cNvSpPr txBox="1">
              <a:spLocks noChangeArrowheads="1"/>
            </p:cNvSpPr>
            <p:nvPr/>
          </p:nvSpPr>
          <p:spPr bwMode="auto">
            <a:xfrm>
              <a:off x="2408241" y="4344760"/>
              <a:ext cx="1146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=V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aseline="-25000" dirty="0">
                <a:latin typeface="Arial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 rot="5400000" flipH="1" flipV="1">
              <a:off x="2730781" y="1694260"/>
              <a:ext cx="492919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 bwMode="auto">
            <a:xfrm>
              <a:off x="2746968" y="3173016"/>
              <a:ext cx="406365" cy="3043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rot="10800000" flipV="1">
              <a:off x="2689775" y="3974769"/>
              <a:ext cx="355193" cy="390989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49"/>
            <p:cNvSpPr txBox="1">
              <a:spLocks noChangeArrowheads="1"/>
            </p:cNvSpPr>
            <p:nvPr/>
          </p:nvSpPr>
          <p:spPr bwMode="auto">
            <a:xfrm>
              <a:off x="2435420" y="2246511"/>
              <a:ext cx="903033" cy="32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2n+1</a:t>
              </a:r>
            </a:p>
          </p:txBody>
        </p:sp>
        <p:sp>
          <p:nvSpPr>
            <p:cNvPr id="91" name="TextBox 49"/>
            <p:cNvSpPr txBox="1">
              <a:spLocks noChangeArrowheads="1"/>
            </p:cNvSpPr>
            <p:nvPr/>
          </p:nvSpPr>
          <p:spPr bwMode="auto">
            <a:xfrm>
              <a:off x="2435420" y="3487936"/>
              <a:ext cx="903033" cy="32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2n+1</a:t>
              </a:r>
            </a:p>
          </p:txBody>
        </p:sp>
        <p:sp>
          <p:nvSpPr>
            <p:cNvPr id="92" name="TextBox 49"/>
            <p:cNvSpPr txBox="1">
              <a:spLocks noChangeArrowheads="1"/>
            </p:cNvSpPr>
            <p:nvPr/>
          </p:nvSpPr>
          <p:spPr bwMode="auto">
            <a:xfrm>
              <a:off x="2399299" y="4624388"/>
              <a:ext cx="903033" cy="32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2n+1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297" y="5103568"/>
            <a:ext cx="3016819" cy="129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Box 2"/>
          <p:cNvSpPr txBox="1">
            <a:spLocks noChangeArrowheads="1"/>
          </p:cNvSpPr>
          <p:nvPr/>
        </p:nvSpPr>
        <p:spPr bwMode="auto">
          <a:xfrm>
            <a:off x="506124" y="6553200"/>
            <a:ext cx="762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V</a:t>
            </a:r>
            <a:r>
              <a:rPr lang="en-US" sz="1200" dirty="0"/>
              <a:t>. R. </a:t>
            </a:r>
            <a:r>
              <a:rPr lang="en-US" sz="1200" dirty="0" err="1"/>
              <a:t>Cadambe</a:t>
            </a:r>
            <a:r>
              <a:rPr lang="en-US" sz="1200" dirty="0"/>
              <a:t> and S. A. </a:t>
            </a:r>
            <a:r>
              <a:rPr lang="en-US" sz="1200" dirty="0" err="1"/>
              <a:t>Jafar</a:t>
            </a:r>
            <a:r>
              <a:rPr lang="en-US" sz="1200" dirty="0"/>
              <a:t>, "Interference Alignment and Degrees of Freedom of the K-User Interference Channel</a:t>
            </a:r>
            <a:r>
              <a:rPr lang="en-US" sz="1200" dirty="0" smtClean="0"/>
              <a:t>“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514" y="5561684"/>
            <a:ext cx="4686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50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15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err="1" smtClean="0">
                <a:solidFill>
                  <a:srgbClr val="0070C0"/>
                </a:solidFill>
                <a:latin typeface="Comic Sans MS" pitchFamily="66" charset="0"/>
              </a:rPr>
              <a:t>Precoding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-Based NA - 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8211" y="1880315"/>
            <a:ext cx="1801551" cy="1472671"/>
            <a:chOff x="258211" y="1880315"/>
            <a:chExt cx="1801551" cy="1472671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369482" y="2368534"/>
              <a:ext cx="581157" cy="25585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32131" y="2787042"/>
              <a:ext cx="409375" cy="12931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941506" y="2916358"/>
              <a:ext cx="407870" cy="129315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53"/>
            <p:cNvSpPr txBox="1">
              <a:spLocks noChangeArrowheads="1"/>
            </p:cNvSpPr>
            <p:nvPr/>
          </p:nvSpPr>
          <p:spPr bwMode="auto">
            <a:xfrm>
              <a:off x="258211" y="1880315"/>
              <a:ext cx="1006882" cy="354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11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1</a:t>
              </a:r>
            </a:p>
          </p:txBody>
        </p:sp>
        <p:sp>
          <p:nvSpPr>
            <p:cNvPr id="99" name="TextBox 53"/>
            <p:cNvSpPr txBox="1">
              <a:spLocks noChangeArrowheads="1"/>
            </p:cNvSpPr>
            <p:nvPr/>
          </p:nvSpPr>
          <p:spPr bwMode="auto">
            <a:xfrm>
              <a:off x="684141" y="2476686"/>
              <a:ext cx="1158893" cy="354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2</a:t>
              </a:r>
            </a:p>
          </p:txBody>
        </p:sp>
        <p:sp>
          <p:nvSpPr>
            <p:cNvPr id="100" name="TextBox 53"/>
            <p:cNvSpPr txBox="1">
              <a:spLocks noChangeArrowheads="1"/>
            </p:cNvSpPr>
            <p:nvPr/>
          </p:nvSpPr>
          <p:spPr bwMode="auto">
            <a:xfrm>
              <a:off x="927960" y="2998511"/>
              <a:ext cx="1131802" cy="35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3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94999" y="3578147"/>
            <a:ext cx="1864763" cy="1288587"/>
            <a:chOff x="194999" y="3578147"/>
            <a:chExt cx="1864763" cy="1288587"/>
          </a:xfrm>
        </p:grpSpPr>
        <p:cxnSp>
          <p:nvCxnSpPr>
            <p:cNvPr id="102" name="Straight Arrow Connector 101"/>
            <p:cNvCxnSpPr/>
            <p:nvPr/>
          </p:nvCxnSpPr>
          <p:spPr>
            <a:xfrm rot="16200000" flipV="1">
              <a:off x="238716" y="4094218"/>
              <a:ext cx="689173" cy="201677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84141" y="4459012"/>
              <a:ext cx="401850" cy="8063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1085992" y="4382944"/>
              <a:ext cx="451517" cy="80631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53"/>
            <p:cNvSpPr txBox="1">
              <a:spLocks noChangeArrowheads="1"/>
            </p:cNvSpPr>
            <p:nvPr/>
          </p:nvSpPr>
          <p:spPr bwMode="auto">
            <a:xfrm>
              <a:off x="378615" y="3578147"/>
              <a:ext cx="1115246" cy="354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22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2</a:t>
              </a:r>
            </a:p>
          </p:txBody>
        </p:sp>
        <p:sp>
          <p:nvSpPr>
            <p:cNvPr id="106" name="TextBox 53"/>
            <p:cNvSpPr txBox="1">
              <a:spLocks noChangeArrowheads="1"/>
            </p:cNvSpPr>
            <p:nvPr/>
          </p:nvSpPr>
          <p:spPr bwMode="auto">
            <a:xfrm>
              <a:off x="194999" y="4512258"/>
              <a:ext cx="1068589" cy="354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1</a:t>
              </a:r>
            </a:p>
          </p:txBody>
        </p:sp>
        <p:sp>
          <p:nvSpPr>
            <p:cNvPr id="107" name="TextBox 53"/>
            <p:cNvSpPr txBox="1">
              <a:spLocks noChangeArrowheads="1"/>
            </p:cNvSpPr>
            <p:nvPr/>
          </p:nvSpPr>
          <p:spPr bwMode="auto">
            <a:xfrm>
              <a:off x="927960" y="4045203"/>
              <a:ext cx="1131802" cy="352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23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3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58211" y="5035264"/>
            <a:ext cx="1801551" cy="1387475"/>
            <a:chOff x="258211" y="5035264"/>
            <a:chExt cx="1801551" cy="1387475"/>
          </a:xfrm>
        </p:grpSpPr>
        <p:cxnSp>
          <p:nvCxnSpPr>
            <p:cNvPr id="109" name="Straight Arrow Connector 108"/>
            <p:cNvCxnSpPr/>
            <p:nvPr/>
          </p:nvCxnSpPr>
          <p:spPr>
            <a:xfrm rot="5400000" flipH="1" flipV="1">
              <a:off x="963696" y="5535382"/>
              <a:ext cx="774370" cy="346163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437312" y="5792898"/>
              <a:ext cx="347668" cy="16126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750364" y="5945034"/>
              <a:ext cx="394325" cy="15517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53"/>
            <p:cNvSpPr txBox="1">
              <a:spLocks noChangeArrowheads="1"/>
            </p:cNvSpPr>
            <p:nvPr/>
          </p:nvSpPr>
          <p:spPr bwMode="auto">
            <a:xfrm>
              <a:off x="927960" y="5035264"/>
              <a:ext cx="1131802" cy="354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33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3</a:t>
              </a:r>
            </a:p>
          </p:txBody>
        </p:sp>
        <p:sp>
          <p:nvSpPr>
            <p:cNvPr id="113" name="TextBox 53"/>
            <p:cNvSpPr txBox="1">
              <a:spLocks noChangeArrowheads="1"/>
            </p:cNvSpPr>
            <p:nvPr/>
          </p:nvSpPr>
          <p:spPr bwMode="auto">
            <a:xfrm>
              <a:off x="258211" y="5482542"/>
              <a:ext cx="1005377" cy="352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32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2</a:t>
              </a:r>
            </a:p>
          </p:txBody>
        </p:sp>
        <p:sp>
          <p:nvSpPr>
            <p:cNvPr id="114" name="TextBox 53"/>
            <p:cNvSpPr txBox="1">
              <a:spLocks noChangeArrowheads="1"/>
            </p:cNvSpPr>
            <p:nvPr/>
          </p:nvSpPr>
          <p:spPr bwMode="auto">
            <a:xfrm>
              <a:off x="717252" y="6068264"/>
              <a:ext cx="1125782" cy="35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>
                  <a:latin typeface="Arial" charset="0"/>
                </a:rPr>
                <a:t>1</a:t>
              </a:r>
            </a:p>
          </p:txBody>
        </p:sp>
      </p:grp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35862"/>
            <a:ext cx="280416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963330"/>
            <a:ext cx="272034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856" y="5482542"/>
            <a:ext cx="270510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333" y="1380914"/>
            <a:ext cx="47053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Right Brace 118"/>
          <p:cNvSpPr/>
          <p:nvPr/>
        </p:nvSpPr>
        <p:spPr>
          <a:xfrm>
            <a:off x="5177950" y="2459892"/>
            <a:ext cx="616897" cy="32964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012160" y="3767475"/>
            <a:ext cx="259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sz="2000" dirty="0" smtClean="0">
                <a:latin typeface="Comic Sans MS" pitchFamily="66" charset="0"/>
              </a:rPr>
              <a:t>Align interferences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5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16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err="1" smtClean="0">
                <a:solidFill>
                  <a:srgbClr val="0070C0"/>
                </a:solidFill>
                <a:latin typeface="Comic Sans MS" pitchFamily="66" charset="0"/>
              </a:rPr>
              <a:t>Precoding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-Based NA - III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21" y="2349920"/>
            <a:ext cx="280416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337" y="3371050"/>
            <a:ext cx="272034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609" y="4379162"/>
            <a:ext cx="270510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333" y="1380914"/>
            <a:ext cx="47053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95640"/>
            <a:ext cx="293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4271" y="3371050"/>
            <a:ext cx="2918460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823" y="4402022"/>
            <a:ext cx="288798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499992" y="2349920"/>
            <a:ext cx="0" cy="2519240"/>
          </a:xfrm>
          <a:prstGeom prst="line">
            <a:avLst/>
          </a:prstGeom>
          <a:ln w="9525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72867" y="5157192"/>
            <a:ext cx="2415842" cy="46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dirty="0" smtClean="0">
                <a:latin typeface="Comic Sans MS" pitchFamily="66" charset="0"/>
              </a:rPr>
              <a:t>Alignment conditions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24510" y="5127382"/>
            <a:ext cx="18397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dirty="0" smtClean="0">
                <a:latin typeface="Comic Sans MS" pitchFamily="66" charset="0"/>
              </a:rPr>
              <a:t>Rank conditions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7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17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err="1" smtClean="0">
                <a:solidFill>
                  <a:srgbClr val="0070C0"/>
                </a:solidFill>
                <a:latin typeface="Comic Sans MS" pitchFamily="66" charset="0"/>
              </a:rPr>
              <a:t>Precoding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-Based NA - Advantages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80771" y="3885755"/>
            <a:ext cx="4726636" cy="1033817"/>
            <a:chOff x="1162951" y="3157183"/>
            <a:chExt cx="4726636" cy="1033817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Rectangle 14"/>
                <p:cNvSpPr/>
                <p:nvPr/>
              </p:nvSpPr>
              <p:spPr>
                <a:xfrm>
                  <a:off x="1162951" y="3157183"/>
                  <a:ext cx="467628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en-US" sz="2400" dirty="0" smtClean="0">
                      <a:solidFill>
                        <a:srgbClr val="00B050"/>
                      </a:solidFill>
                      <a:latin typeface="Comic Sans MS" pitchFamily="66" charset="0"/>
                    </a:rPr>
                    <a:t> Achievable </a:t>
                  </a:r>
                  <a:r>
                    <a:rPr lang="en-US" sz="2400" dirty="0">
                      <a:solidFill>
                        <a:srgbClr val="00B050"/>
                      </a:solidFill>
                      <a:latin typeface="Comic Sans MS" pitchFamily="66" charset="0"/>
                    </a:rPr>
                    <a:t>rate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  <a:latin typeface="Comic Sans MS" pitchFamily="66" charset="0"/>
                    </a:rPr>
                    <a:t> ½ </a:t>
                  </a:r>
                  <a:r>
                    <a:rPr lang="en-US" sz="2400" dirty="0" smtClean="0">
                      <a:solidFill>
                        <a:srgbClr val="00B050"/>
                      </a:solidFill>
                      <a:latin typeface="Comic Sans MS" pitchFamily="66" charset="0"/>
                    </a:rPr>
                    <a:t>min-cut</a:t>
                  </a:r>
                  <a:r>
                    <a:rPr lang="en-US" sz="2400" baseline="30000" dirty="0" smtClean="0">
                      <a:solidFill>
                        <a:srgbClr val="00B050"/>
                      </a:solidFill>
                      <a:latin typeface="Comic Sans MS" pitchFamily="66" charset="0"/>
                    </a:rPr>
                    <a:t>[1]</a:t>
                  </a:r>
                  <a:endParaRPr lang="en-US" sz="2400" baseline="30000" dirty="0">
                    <a:solidFill>
                      <a:srgbClr val="00B050"/>
                    </a:solidFill>
                    <a:latin typeface="Comic Sans MS" pitchFamily="66" charset="0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951" y="3157183"/>
                  <a:ext cx="4676280" cy="461665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l="-1825" t="-10526" r="-104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337" y="3762375"/>
              <a:ext cx="2762250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971600" y="2060848"/>
            <a:ext cx="80902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Code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design is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simple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Encoding </a:t>
            </a:r>
            <a:r>
              <a:rPr lang="en-US" dirty="0">
                <a:latin typeface="Comic Sans MS" pitchFamily="66" charset="0"/>
              </a:rPr>
              <a:t>&amp; decoding are predetermined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regardless of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topology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3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18</a:t>
            </a:fld>
            <a:endParaRPr lang="en-US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93" y="2175306"/>
            <a:ext cx="280416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209" y="3196436"/>
            <a:ext cx="272034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81" y="4204548"/>
            <a:ext cx="270510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3322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39110"/>
            <a:ext cx="17907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846" y="4247222"/>
            <a:ext cx="18288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987824" y="2217980"/>
            <a:ext cx="504056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987824" y="3208630"/>
            <a:ext cx="504056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987824" y="4210074"/>
            <a:ext cx="504056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159" y="4273574"/>
            <a:ext cx="185166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5520325" y="3231490"/>
            <a:ext cx="504056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520325" y="4232934"/>
            <a:ext cx="504056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159" y="3246730"/>
            <a:ext cx="188214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827" y="5208970"/>
            <a:ext cx="19240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8208912" y="2158990"/>
            <a:ext cx="467544" cy="2331154"/>
          </a:xfrm>
          <a:prstGeom prst="righ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Get a Better Understanding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0390" y="6252120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1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can NOT be chosen freely!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609" y="5650738"/>
            <a:ext cx="29641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23" idx="0"/>
          </p:cNvCxnSpPr>
          <p:nvPr/>
        </p:nvCxnSpPr>
        <p:spPr>
          <a:xfrm flipH="1" flipV="1">
            <a:off x="2987824" y="5650738"/>
            <a:ext cx="168810" cy="60138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32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19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Reformulated Feasibility Cond.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26561"/>
            <a:ext cx="19240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394" y="2842077"/>
            <a:ext cx="3276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402" y="3372096"/>
            <a:ext cx="3209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819" y="3876152"/>
            <a:ext cx="3714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27585" y="190965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Condensed alignment cond.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7584" y="337209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Reformulated rank cond.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4517994" y="2926495"/>
            <a:ext cx="252028" cy="1224575"/>
          </a:xfrm>
          <a:prstGeom prst="leftBrace">
            <a:avLst>
              <a:gd name="adj1" fmla="val 8333"/>
              <a:gd name="adj2" fmla="val 49333"/>
            </a:avLst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4214"/>
            <a:ext cx="2293620" cy="29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17232"/>
            <a:ext cx="229362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996" y="5992893"/>
            <a:ext cx="2308860" cy="31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254" y="6453336"/>
            <a:ext cx="29641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07113"/>
            <a:ext cx="186690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73076"/>
            <a:ext cx="1866900" cy="44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38588"/>
            <a:ext cx="18335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362032"/>
            <a:ext cx="2300288" cy="44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44008" y="4807113"/>
            <a:ext cx="0" cy="1981503"/>
          </a:xfrm>
          <a:prstGeom prst="line">
            <a:avLst/>
          </a:prstGeom>
          <a:ln w="2540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84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9632" y="1537622"/>
            <a:ext cx="6480720" cy="375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Comic Sans MS" pitchFamily="66" charset="0"/>
              </a:rPr>
              <a:t>Motivation:</a:t>
            </a:r>
            <a:endParaRPr lang="en-US" sz="2000" dirty="0">
              <a:latin typeface="Comic Sans MS" pitchFamily="66" charset="0"/>
            </a:endParaRP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 smtClean="0">
                <a:latin typeface="Comic Sans MS" pitchFamily="66" charset="0"/>
              </a:rPr>
              <a:t>Network ≈ Wireless Interference Channel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endParaRPr lang="en-US" sz="1050" dirty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Comic Sans MS" pitchFamily="66" charset="0"/>
              </a:rPr>
              <a:t>Approaches: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>
                <a:latin typeface="Comic Sans MS" pitchFamily="66" charset="0"/>
              </a:rPr>
              <a:t>N</a:t>
            </a:r>
            <a:r>
              <a:rPr lang="en-US" sz="1600" dirty="0" smtClean="0">
                <a:latin typeface="Comic Sans MS" pitchFamily="66" charset="0"/>
              </a:rPr>
              <a:t>A in the middle, </a:t>
            </a:r>
            <a:r>
              <a:rPr lang="en-US" sz="1600" dirty="0" err="1" smtClean="0">
                <a:latin typeface="Comic Sans MS" pitchFamily="66" charset="0"/>
              </a:rPr>
              <a:t>Precoding</a:t>
            </a:r>
            <a:r>
              <a:rPr lang="en-US" sz="1600" dirty="0" smtClean="0">
                <a:latin typeface="Comic Sans MS" pitchFamily="66" charset="0"/>
              </a:rPr>
              <a:t>-Based NA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endParaRPr lang="en-US" sz="1000" dirty="0" smtClean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Comic Sans MS" pitchFamily="66" charset="0"/>
              </a:rPr>
              <a:t>PBNA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 smtClean="0">
                <a:latin typeface="Comic Sans MS" pitchFamily="66" charset="0"/>
              </a:rPr>
              <a:t>Feasibility of PBNA</a:t>
            </a:r>
            <a:endParaRPr lang="en-US" sz="1600" dirty="0">
              <a:latin typeface="Comic Sans MS" pitchFamily="66" charset="0"/>
            </a:endParaRP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endParaRPr lang="en-US" sz="1000" dirty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Comic Sans MS" pitchFamily="66" charset="0"/>
              </a:rPr>
              <a:t>Conclusion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83768" y="620688"/>
            <a:ext cx="36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Outline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0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20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Algebraic Formulation - 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628310" y="1700808"/>
                <a:ext cx="80481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aseline="-25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1" i="0" smtClean="0">
                        <a:latin typeface="Cambria Math"/>
                      </a:rPr>
                      <m:t>𝐱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not constant. V</a:t>
                </a:r>
                <a:r>
                  <a:rPr lang="en-US" sz="2400" baseline="-25000" dirty="0" smtClean="0">
                    <a:latin typeface="Comic Sans MS" pitchFamily="66" charset="0"/>
                  </a:rPr>
                  <a:t>1 </a:t>
                </a:r>
                <a:r>
                  <a:rPr lang="en-US" sz="2400" dirty="0" smtClean="0">
                    <a:latin typeface="Comic Sans MS" pitchFamily="66" charset="0"/>
                  </a:rPr>
                  <a:t>can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NOT</a:t>
                </a:r>
                <a:r>
                  <a:rPr lang="en-US" sz="2400" dirty="0" smtClean="0">
                    <a:latin typeface="Comic Sans MS" pitchFamily="66" charset="0"/>
                  </a:rPr>
                  <a:t> be arbitrary matrix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0" y="1700808"/>
                <a:ext cx="8048145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37312"/>
            <a:ext cx="185166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508" y="6292445"/>
            <a:ext cx="188214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035" y="6259018"/>
            <a:ext cx="1539240" cy="28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830" y="2923034"/>
            <a:ext cx="2724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908" y="3499098"/>
            <a:ext cx="4019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908" y="4128120"/>
            <a:ext cx="4105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16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21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Algebraic Formulation - 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751" y="1495737"/>
            <a:ext cx="2724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71" y="2505921"/>
            <a:ext cx="262128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82938"/>
            <a:ext cx="256794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813" y="2463888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26585"/>
            <a:ext cx="5947410" cy="167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291832" y="2816245"/>
            <a:ext cx="1080120" cy="9303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95936" y="2780241"/>
            <a:ext cx="144016" cy="10023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940152" y="2749638"/>
            <a:ext cx="1152128" cy="10329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92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22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Algebraic Formulation - III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4440" y="1492032"/>
            <a:ext cx="5097780" cy="143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687921" y="1978431"/>
            <a:ext cx="1841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 full rank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223664" y="3367232"/>
            <a:ext cx="90010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808" y="3367232"/>
            <a:ext cx="3124200" cy="32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1501" y="3993600"/>
            <a:ext cx="6156960" cy="29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808" y="5435684"/>
            <a:ext cx="5097780" cy="10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eft-Right Arrow 17"/>
          <p:cNvSpPr/>
          <p:nvPr/>
        </p:nvSpPr>
        <p:spPr>
          <a:xfrm>
            <a:off x="236071" y="5548466"/>
            <a:ext cx="90010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63888" y="4676557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Linearly independent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4485088" y="1489400"/>
            <a:ext cx="317839" cy="5988784"/>
          </a:xfrm>
          <a:prstGeom prst="righ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3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23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Algebraic Formulation - IV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550" y="2204864"/>
            <a:ext cx="5097780" cy="10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946431" y="1460023"/>
                <a:ext cx="7395154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aseline="-25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achievable via PBNA if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31" y="1460023"/>
                <a:ext cx="7395154" cy="5068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276689" y="4286687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/>
              <p:cNvSpPr/>
              <p:nvPr/>
            </p:nvSpPr>
            <p:spPr>
              <a:xfrm>
                <a:off x="1043608" y="4286687"/>
                <a:ext cx="7992888" cy="87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Comic Sans MS" pitchFamily="66" charset="0"/>
                  </a:rPr>
                  <a:t>If</a:t>
                </a:r>
                <a:r>
                  <a:rPr lang="en-US" sz="2000" baseline="-25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itchFamily="66" charset="0"/>
                  </a:rPr>
                  <a:t> is not </a:t>
                </a:r>
                <a:r>
                  <a:rPr lang="en-US" sz="2000" dirty="0" smtClean="0">
                    <a:latin typeface="Comic Sans MS" pitchFamily="66" charset="0"/>
                  </a:rPr>
                  <a:t>constant,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latin typeface="Comic Sans MS" pitchFamily="66" charset="0"/>
                  </a:rPr>
                  <a:t> is asymptotically achievable via PBNA if</a:t>
                </a:r>
                <a:endParaRPr lang="en-US" sz="2000" baseline="-25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86687"/>
                <a:ext cx="7992888" cy="87620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63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559" y="5455755"/>
            <a:ext cx="69799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3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24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Algebraic Formulation - V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37312"/>
            <a:ext cx="185166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508" y="6292445"/>
            <a:ext cx="188214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035" y="6259018"/>
            <a:ext cx="1539240" cy="28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555" y="2766070"/>
            <a:ext cx="26003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060" y="3255268"/>
            <a:ext cx="232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0790" y="3774182"/>
            <a:ext cx="24288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35496" y="1491981"/>
                <a:ext cx="91085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aseline="-25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1" i="0" smtClean="0">
                        <a:latin typeface="Cambria Math"/>
                      </a:rPr>
                      <m:t>𝐱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</a:t>
                </a:r>
                <a:r>
                  <a:rPr lang="en-US" sz="2400" dirty="0" smtClean="0">
                    <a:latin typeface="Comic Sans MS" pitchFamily="66" charset="0"/>
                  </a:rPr>
                  <a:t>constant</a:t>
                </a:r>
                <a:r>
                  <a:rPr lang="en-US" sz="2400" dirty="0" smtClean="0">
                    <a:latin typeface="Comic Sans MS" pitchFamily="66" charset="0"/>
                  </a:rPr>
                  <a:t>. Setting AB=C, V</a:t>
                </a:r>
                <a:r>
                  <a:rPr lang="en-US" sz="2400" baseline="-25000" dirty="0" smtClean="0">
                    <a:latin typeface="Comic Sans MS" pitchFamily="66" charset="0"/>
                  </a:rPr>
                  <a:t>1 </a:t>
                </a:r>
                <a:r>
                  <a:rPr lang="en-US" sz="2400" dirty="0" smtClean="0">
                    <a:latin typeface="Comic Sans MS" pitchFamily="66" charset="0"/>
                  </a:rPr>
                  <a:t>can be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arbitrary</a:t>
                </a:r>
                <a:r>
                  <a:rPr lang="en-US" sz="2400" dirty="0" smtClean="0">
                    <a:latin typeface="Comic Sans MS" pitchFamily="66" charset="0"/>
                  </a:rPr>
                  <a:t> matrix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91981"/>
                <a:ext cx="9108504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227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25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Algebraic Formulation - VI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280" y="1535245"/>
            <a:ext cx="26003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282" y="2174815"/>
            <a:ext cx="262128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280" y="2540306"/>
            <a:ext cx="256794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821" y="2863192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1038" y="2441246"/>
            <a:ext cx="33070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4810387" y="2166926"/>
            <a:ext cx="293320" cy="914400"/>
          </a:xfrm>
          <a:prstGeom prst="righ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1043608" y="4149080"/>
                <a:ext cx="7395154" cy="87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aseline="-25000" dirty="0" smtClean="0">
                    <a:latin typeface="Comic Sans MS" pitchFamily="66" charset="0"/>
                  </a:rPr>
                  <a:t> </a:t>
                </a:r>
                <a:r>
                  <a:rPr lang="en-US" sz="2000" dirty="0">
                    <a:latin typeface="Comic Sans MS" pitchFamily="66" charset="0"/>
                  </a:rPr>
                  <a:t>If</a:t>
                </a:r>
                <a:r>
                  <a:rPr lang="en-US" sz="2000" baseline="-250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itchFamily="66" charset="0"/>
                  </a:rPr>
                  <a:t> is </a:t>
                </a:r>
                <a:r>
                  <a:rPr lang="en-US" sz="2000" dirty="0" smtClean="0">
                    <a:latin typeface="Comic Sans MS" pitchFamily="66" charset="0"/>
                  </a:rPr>
                  <a:t>constant,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latin typeface="Comic Sans MS" pitchFamily="66" charset="0"/>
                  </a:rPr>
                  <a:t> is asymptotically achievable via PBNA if</a:t>
                </a:r>
                <a:endParaRPr lang="en-US" sz="2000" baseline="-25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49080"/>
                <a:ext cx="7395154" cy="87620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824" b="-9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131235" y="429309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8275" y="5157192"/>
            <a:ext cx="2560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(x) is not constant</a:t>
            </a:r>
            <a:endParaRPr lang="en-US" sz="2000" baseline="-2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5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26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Summarization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754410" y="1556792"/>
                <a:ext cx="7992888" cy="87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Courier New" pitchFamily="49" charset="0"/>
                  <a:buChar char="o"/>
                </a:pPr>
                <a:r>
                  <a:rPr lang="en-US" sz="2000" dirty="0" smtClean="0">
                    <a:latin typeface="Comic Sans MS" pitchFamily="66" charset="0"/>
                  </a:rPr>
                  <a:t>If</a:t>
                </a:r>
                <a:r>
                  <a:rPr lang="en-US" sz="2000" baseline="-25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itchFamily="66" charset="0"/>
                  </a:rPr>
                  <a:t> is not </a:t>
                </a:r>
                <a:r>
                  <a:rPr lang="en-US" sz="2000" dirty="0" smtClean="0">
                    <a:latin typeface="Comic Sans MS" pitchFamily="66" charset="0"/>
                  </a:rPr>
                  <a:t>constant,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latin typeface="Comic Sans MS" pitchFamily="66" charset="0"/>
                  </a:rPr>
                  <a:t> is asymptotically achievable via PBNA if</a:t>
                </a:r>
                <a:endParaRPr lang="en-US" sz="2000" baseline="-25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10" y="1556792"/>
                <a:ext cx="7992888" cy="87620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63" r="-534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520" y="2573727"/>
            <a:ext cx="69799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666733" y="3930911"/>
                <a:ext cx="8136904" cy="87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Courier New" pitchFamily="49" charset="0"/>
                  <a:buChar char="o"/>
                </a:pPr>
                <a:r>
                  <a:rPr lang="en-US" sz="2000" dirty="0" smtClean="0">
                    <a:latin typeface="Comic Sans MS" pitchFamily="66" charset="0"/>
                  </a:rPr>
                  <a:t>If</a:t>
                </a:r>
                <a:r>
                  <a:rPr lang="en-US" sz="2000" baseline="-25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itchFamily="66" charset="0"/>
                  </a:rPr>
                  <a:t> is </a:t>
                </a:r>
                <a:r>
                  <a:rPr lang="en-US" sz="2000" dirty="0" smtClean="0">
                    <a:latin typeface="Comic Sans MS" pitchFamily="66" charset="0"/>
                  </a:rPr>
                  <a:t>constant,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latin typeface="Comic Sans MS" pitchFamily="66" charset="0"/>
                  </a:rPr>
                  <a:t> is asymptotically achievable via PBNA if</a:t>
                </a:r>
                <a:endParaRPr lang="en-US" sz="2000" baseline="-25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33" y="3930911"/>
                <a:ext cx="8136904" cy="87620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74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061440" y="4795007"/>
            <a:ext cx="2560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(x) is not constant</a:t>
            </a:r>
            <a:endParaRPr lang="en-US" sz="2000" baseline="-25000" dirty="0">
              <a:latin typeface="Comic Sans MS" pitchFamily="66" charset="0"/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55281"/>
            <a:ext cx="186690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990" y="6071950"/>
            <a:ext cx="1866900" cy="44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044" y="6018509"/>
            <a:ext cx="18335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8509"/>
            <a:ext cx="2300288" cy="44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48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9632" y="1537622"/>
            <a:ext cx="648072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Motivation: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Network ≈ Wireless Interference Channel</a:t>
            </a:r>
          </a:p>
          <a:p>
            <a:pPr marL="342900" indent="-342900" eaLnBrk="1" hangingPunct="1">
              <a:lnSpc>
                <a:spcPct val="150000"/>
              </a:lnSpc>
              <a:buFont typeface="Courier New" pitchFamily="49" charset="0"/>
              <a:buChar char="o"/>
            </a:pPr>
            <a:endParaRPr lang="en-US" sz="1200" dirty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Approaches: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A in the middle,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Precoding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-Based NA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endParaRPr lang="en-US" sz="1600" dirty="0" smtClean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Comic Sans MS" pitchFamily="66" charset="0"/>
              </a:rPr>
              <a:t>PBNA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 smtClean="0">
                <a:latin typeface="Comic Sans MS" pitchFamily="66" charset="0"/>
              </a:rPr>
              <a:t>Feasibility of PBNA</a:t>
            </a:r>
            <a:endParaRPr lang="en-US" sz="16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endParaRPr lang="en-US" sz="2000" dirty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Conclusion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27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83768" y="620688"/>
            <a:ext cx="36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Outline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28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Unfriendly Networks - 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946431" y="1429143"/>
                <a:ext cx="7395154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aseline="-25000" dirty="0" smtClean="0">
                    <a:latin typeface="Comic Sans MS" pitchFamily="66" charset="0"/>
                  </a:rPr>
                  <a:t> </a:t>
                </a:r>
                <a:r>
                  <a:rPr lang="en-US" dirty="0">
                    <a:latin typeface="Comic Sans MS" pitchFamily="66" charset="0"/>
                  </a:rPr>
                  <a:t>If</a:t>
                </a:r>
                <a:r>
                  <a:rPr lang="en-US" baseline="-250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is </a:t>
                </a:r>
                <a:r>
                  <a:rPr lang="en-US" dirty="0" smtClean="0">
                    <a:latin typeface="Comic Sans MS" pitchFamily="66" charset="0"/>
                  </a:rPr>
                  <a:t>constant,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</a:rPr>
                  <a:t> is asymptotically achievable via PBNA if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31" y="1429143"/>
                <a:ext cx="7395154" cy="50687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5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250687" y="2047987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p</a:t>
            </a:r>
            <a:r>
              <a:rPr lang="en-US" baseline="-25000" dirty="0">
                <a:latin typeface="Comic Sans MS" pitchFamily="66" charset="0"/>
              </a:rPr>
              <a:t>i</a:t>
            </a:r>
            <a:r>
              <a:rPr lang="en-US" dirty="0">
                <a:latin typeface="Comic Sans MS" pitchFamily="66" charset="0"/>
              </a:rPr>
              <a:t>(x) is not constant</a:t>
            </a:r>
            <a:endParaRPr lang="en-US" baseline="-25000" dirty="0">
              <a:latin typeface="Comic Sans MS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62373" y="2803537"/>
            <a:ext cx="5076668" cy="2601739"/>
            <a:chOff x="-13326" y="-119063"/>
            <a:chExt cx="5076668" cy="2601739"/>
          </a:xfrm>
        </p:grpSpPr>
        <p:grpSp>
          <p:nvGrpSpPr>
            <p:cNvPr id="18" name="Group 17"/>
            <p:cNvGrpSpPr/>
            <p:nvPr/>
          </p:nvGrpSpPr>
          <p:grpSpPr>
            <a:xfrm>
              <a:off x="-13325" y="272876"/>
              <a:ext cx="1237331" cy="152400"/>
              <a:chOff x="2039269" y="1600200"/>
              <a:chExt cx="1237331" cy="1524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57" name="Straight Arrow Connector 56"/>
              <p:cNvCxnSpPr>
                <a:stCxn id="55" idx="6"/>
                <a:endCxn id="56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-13326" y="1263476"/>
              <a:ext cx="1237331" cy="152400"/>
              <a:chOff x="2039269" y="1600200"/>
              <a:chExt cx="1237331" cy="152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54" name="Straight Arrow Connector 53"/>
              <p:cNvCxnSpPr>
                <a:stCxn id="52" idx="6"/>
                <a:endCxn id="53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-13325" y="2330276"/>
              <a:ext cx="1237331" cy="152400"/>
              <a:chOff x="2039269" y="1600200"/>
              <a:chExt cx="1237331" cy="1524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51" name="Straight Arrow Connector 50"/>
              <p:cNvCxnSpPr>
                <a:stCxn id="49" idx="6"/>
                <a:endCxn id="50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1844810" y="1263476"/>
              <a:ext cx="1237331" cy="152400"/>
              <a:chOff x="2039269" y="1600200"/>
              <a:chExt cx="1237331" cy="1524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8" name="Straight Arrow Connector 47"/>
              <p:cNvCxnSpPr>
                <a:stCxn id="46" idx="6"/>
                <a:endCxn id="47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826011" y="272876"/>
              <a:ext cx="1237331" cy="152400"/>
              <a:chOff x="2039269" y="1600200"/>
              <a:chExt cx="1237331" cy="1524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5" name="Straight Arrow Connector 44"/>
              <p:cNvCxnSpPr>
                <a:stCxn id="43" idx="6"/>
                <a:endCxn id="44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826010" y="1263476"/>
              <a:ext cx="1237331" cy="152400"/>
              <a:chOff x="2039269" y="1600200"/>
              <a:chExt cx="1237331" cy="152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2" name="Straight Arrow Connector 41"/>
              <p:cNvCxnSpPr>
                <a:stCxn id="40" idx="6"/>
                <a:endCxn id="41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826011" y="2330276"/>
              <a:ext cx="1237331" cy="152400"/>
              <a:chOff x="2039269" y="1600200"/>
              <a:chExt cx="1237331" cy="1524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9" name="Straight Arrow Connector 38"/>
              <p:cNvCxnSpPr>
                <a:stCxn id="37" idx="6"/>
                <a:endCxn id="38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>
              <a:stCxn id="56" idx="5"/>
              <a:endCxn id="46" idx="1"/>
            </p:cNvCxnSpPr>
            <p:nvPr/>
          </p:nvCxnSpPr>
          <p:spPr>
            <a:xfrm>
              <a:off x="1201688" y="402958"/>
              <a:ext cx="665440" cy="882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3" idx="6"/>
              <a:endCxn id="46" idx="2"/>
            </p:cNvCxnSpPr>
            <p:nvPr/>
          </p:nvCxnSpPr>
          <p:spPr>
            <a:xfrm>
              <a:off x="1224005" y="1339676"/>
              <a:ext cx="6208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0" idx="7"/>
              <a:endCxn id="46" idx="3"/>
            </p:cNvCxnSpPr>
            <p:nvPr/>
          </p:nvCxnSpPr>
          <p:spPr>
            <a:xfrm flipV="1">
              <a:off x="1201688" y="1393558"/>
              <a:ext cx="665440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47" idx="7"/>
              <a:endCxn id="43" idx="3"/>
            </p:cNvCxnSpPr>
            <p:nvPr/>
          </p:nvCxnSpPr>
          <p:spPr>
            <a:xfrm flipV="1">
              <a:off x="3059823" y="402958"/>
              <a:ext cx="788506" cy="882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47" idx="6"/>
              <a:endCxn id="40" idx="2"/>
            </p:cNvCxnSpPr>
            <p:nvPr/>
          </p:nvCxnSpPr>
          <p:spPr>
            <a:xfrm>
              <a:off x="3082141" y="1339676"/>
              <a:ext cx="7438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47" idx="5"/>
              <a:endCxn id="37" idx="1"/>
            </p:cNvCxnSpPr>
            <p:nvPr/>
          </p:nvCxnSpPr>
          <p:spPr>
            <a:xfrm>
              <a:off x="3059823" y="1393558"/>
              <a:ext cx="788506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76110" y="-119063"/>
                  <a:ext cx="5743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0" y="-119063"/>
                  <a:ext cx="574323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98033" y="871537"/>
                  <a:ext cx="5814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33" y="871537"/>
                  <a:ext cx="581441" cy="461665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76110" y="1938337"/>
                  <a:ext cx="5814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0" y="1938337"/>
                  <a:ext cx="581441" cy="461665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221986" y="871537"/>
                  <a:ext cx="5699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986" y="871537"/>
                  <a:ext cx="569900" cy="46166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221987" y="-119063"/>
                  <a:ext cx="5627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987" y="-119063"/>
                  <a:ext cx="562783" cy="46166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189488" y="1938337"/>
                  <a:ext cx="5699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488" y="1938337"/>
                  <a:ext cx="569900" cy="461665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TextBox 57"/>
              <p:cNvSpPr txBox="1"/>
              <p:nvPr/>
            </p:nvSpPr>
            <p:spPr>
              <a:xfrm>
                <a:off x="4124447" y="4221088"/>
                <a:ext cx="412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447" y="4221088"/>
                <a:ext cx="412612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3224" y="5877272"/>
            <a:ext cx="386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0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29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Unfriendly Networks - 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Rectangle 58"/>
              <p:cNvSpPr/>
              <p:nvPr/>
            </p:nvSpPr>
            <p:spPr>
              <a:xfrm>
                <a:off x="773456" y="1412776"/>
                <a:ext cx="8119023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If</a:t>
                </a:r>
                <a:r>
                  <a:rPr lang="en-US" baseline="-25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is not </a:t>
                </a:r>
                <a:r>
                  <a:rPr lang="en-US" dirty="0" smtClean="0">
                    <a:latin typeface="Comic Sans MS" pitchFamily="66" charset="0"/>
                  </a:rPr>
                  <a:t>constant,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</a:rPr>
                  <a:t> is asymptotically achievable via PBNA if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56" y="1412776"/>
                <a:ext cx="8119023" cy="50687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76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293" y="1962444"/>
            <a:ext cx="610743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1802553" y="2852936"/>
            <a:ext cx="5076668" cy="2601739"/>
            <a:chOff x="11447" y="-119063"/>
            <a:chExt cx="5076668" cy="2601739"/>
          </a:xfrm>
        </p:grpSpPr>
        <p:grpSp>
          <p:nvGrpSpPr>
            <p:cNvPr id="62" name="Group 61"/>
            <p:cNvGrpSpPr/>
            <p:nvPr/>
          </p:nvGrpSpPr>
          <p:grpSpPr>
            <a:xfrm>
              <a:off x="11447" y="-119063"/>
              <a:ext cx="5076668" cy="2601739"/>
              <a:chOff x="-13326" y="-119063"/>
              <a:chExt cx="5076668" cy="2601739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13325" y="272876"/>
                <a:ext cx="1237331" cy="152400"/>
                <a:chOff x="2039269" y="1600200"/>
                <a:chExt cx="1237331" cy="152400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2039269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3124200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112" name="Straight Arrow Connector 111"/>
                <p:cNvCxnSpPr>
                  <a:stCxn id="110" idx="6"/>
                  <a:endCxn id="111" idx="2"/>
                </p:cNvCxnSpPr>
                <p:nvPr/>
              </p:nvCxnSpPr>
              <p:spPr>
                <a:xfrm>
                  <a:off x="2191669" y="1676400"/>
                  <a:ext cx="93253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-13326" y="1263476"/>
                <a:ext cx="1237331" cy="152400"/>
                <a:chOff x="2039269" y="1600200"/>
                <a:chExt cx="1237331" cy="152400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2039269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124200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109" name="Straight Arrow Connector 108"/>
                <p:cNvCxnSpPr>
                  <a:stCxn id="107" idx="6"/>
                  <a:endCxn id="108" idx="2"/>
                </p:cNvCxnSpPr>
                <p:nvPr/>
              </p:nvCxnSpPr>
              <p:spPr>
                <a:xfrm>
                  <a:off x="2191669" y="1676400"/>
                  <a:ext cx="93253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-13325" y="2330276"/>
                <a:ext cx="1237331" cy="152400"/>
                <a:chOff x="2039269" y="1600200"/>
                <a:chExt cx="1237331" cy="1524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2039269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3124200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106" name="Straight Arrow Connector 105"/>
                <p:cNvCxnSpPr>
                  <a:stCxn id="104" idx="6"/>
                  <a:endCxn id="105" idx="2"/>
                </p:cNvCxnSpPr>
                <p:nvPr/>
              </p:nvCxnSpPr>
              <p:spPr>
                <a:xfrm>
                  <a:off x="2191669" y="1676400"/>
                  <a:ext cx="93253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1844810" y="642937"/>
                <a:ext cx="1237331" cy="152400"/>
                <a:chOff x="2039269" y="1600200"/>
                <a:chExt cx="1237331" cy="152400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2039269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3124200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103" name="Straight Arrow Connector 102"/>
                <p:cNvCxnSpPr>
                  <a:stCxn id="101" idx="6"/>
                  <a:endCxn id="102" idx="2"/>
                </p:cNvCxnSpPr>
                <p:nvPr/>
              </p:nvCxnSpPr>
              <p:spPr>
                <a:xfrm>
                  <a:off x="2191669" y="1676400"/>
                  <a:ext cx="93253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" name="Group 68"/>
              <p:cNvGrpSpPr/>
              <p:nvPr/>
            </p:nvGrpSpPr>
            <p:grpSpPr>
              <a:xfrm>
                <a:off x="3826011" y="272876"/>
                <a:ext cx="1237331" cy="152400"/>
                <a:chOff x="2039269" y="1600200"/>
                <a:chExt cx="1237331" cy="1524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2039269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124200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100" name="Straight Arrow Connector 99"/>
                <p:cNvCxnSpPr>
                  <a:stCxn id="98" idx="6"/>
                  <a:endCxn id="99" idx="2"/>
                </p:cNvCxnSpPr>
                <p:nvPr/>
              </p:nvCxnSpPr>
              <p:spPr>
                <a:xfrm>
                  <a:off x="2191669" y="1676400"/>
                  <a:ext cx="93253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" name="Group 69"/>
              <p:cNvGrpSpPr/>
              <p:nvPr/>
            </p:nvGrpSpPr>
            <p:grpSpPr>
              <a:xfrm>
                <a:off x="3826010" y="1263476"/>
                <a:ext cx="1237331" cy="152400"/>
                <a:chOff x="2039269" y="1600200"/>
                <a:chExt cx="1237331" cy="1524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2039269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124200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97" name="Straight Arrow Connector 96"/>
                <p:cNvCxnSpPr>
                  <a:stCxn id="95" idx="6"/>
                  <a:endCxn id="96" idx="2"/>
                </p:cNvCxnSpPr>
                <p:nvPr/>
              </p:nvCxnSpPr>
              <p:spPr>
                <a:xfrm>
                  <a:off x="2191669" y="1676400"/>
                  <a:ext cx="93253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3826011" y="2330276"/>
                <a:ext cx="1237331" cy="152400"/>
                <a:chOff x="2039269" y="1600200"/>
                <a:chExt cx="1237331" cy="1524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039269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3124200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94" name="Straight Arrow Connector 93"/>
                <p:cNvCxnSpPr>
                  <a:stCxn id="92" idx="6"/>
                  <a:endCxn id="93" idx="2"/>
                </p:cNvCxnSpPr>
                <p:nvPr/>
              </p:nvCxnSpPr>
              <p:spPr>
                <a:xfrm>
                  <a:off x="2191669" y="1676400"/>
                  <a:ext cx="93253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Arrow Connector 71"/>
              <p:cNvCxnSpPr>
                <a:stCxn id="111" idx="5"/>
                <a:endCxn id="101" idx="1"/>
              </p:cNvCxnSpPr>
              <p:nvPr/>
            </p:nvCxnSpPr>
            <p:spPr>
              <a:xfrm>
                <a:off x="1201688" y="402958"/>
                <a:ext cx="665440" cy="2622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08" idx="7"/>
                <a:endCxn id="101" idx="2"/>
              </p:cNvCxnSpPr>
              <p:nvPr/>
            </p:nvCxnSpPr>
            <p:spPr>
              <a:xfrm flipV="1">
                <a:off x="1201687" y="719137"/>
                <a:ext cx="643123" cy="5666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102" idx="7"/>
                <a:endCxn id="98" idx="3"/>
              </p:cNvCxnSpPr>
              <p:nvPr/>
            </p:nvCxnSpPr>
            <p:spPr>
              <a:xfrm flipV="1">
                <a:off x="3059823" y="402958"/>
                <a:ext cx="788506" cy="2622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102" idx="6"/>
                <a:endCxn id="95" idx="2"/>
              </p:cNvCxnSpPr>
              <p:nvPr/>
            </p:nvCxnSpPr>
            <p:spPr>
              <a:xfrm>
                <a:off x="3082141" y="719137"/>
                <a:ext cx="743869" cy="6205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376110" y="-119063"/>
                    <a:ext cx="57432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 smtClean="0"/>
                  </a:p>
                </p:txBody>
              </p:sp>
            </mc:Choice>
            <mc:Fallback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110" y="-119063"/>
                    <a:ext cx="574323" cy="461665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398033" y="871537"/>
                    <a:ext cx="58144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 smtClean="0"/>
                  </a:p>
                </p:txBody>
              </p:sp>
            </mc:Choice>
            <mc:Fallback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033" y="871537"/>
                    <a:ext cx="581441" cy="461665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376110" y="1938337"/>
                    <a:ext cx="58144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 smtClean="0"/>
                  </a:p>
                </p:txBody>
              </p:sp>
            </mc:Choice>
            <mc:Fallback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110" y="1938337"/>
                    <a:ext cx="581441" cy="461665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221986" y="871537"/>
                    <a:ext cx="56990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 smtClean="0"/>
                  </a:p>
                </p:txBody>
              </p:sp>
            </mc:Choice>
            <mc:Fallback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1986" y="871537"/>
                    <a:ext cx="569900" cy="461665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221987" y="-119063"/>
                    <a:ext cx="56278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 smtClean="0"/>
                  </a:p>
                </p:txBody>
              </p:sp>
            </mc:Choice>
            <mc:Fallback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1987" y="-119063"/>
                    <a:ext cx="562783" cy="461665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189488" y="1938337"/>
                    <a:ext cx="56990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 smtClean="0"/>
                  </a:p>
                </p:txBody>
              </p:sp>
            </mc:Choice>
            <mc:Fallback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9488" y="1938337"/>
                    <a:ext cx="569900" cy="461665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2" name="Group 81"/>
              <p:cNvGrpSpPr/>
              <p:nvPr/>
            </p:nvGrpSpPr>
            <p:grpSpPr>
              <a:xfrm>
                <a:off x="1866521" y="2243137"/>
                <a:ext cx="1237331" cy="152400"/>
                <a:chOff x="2039269" y="1600200"/>
                <a:chExt cx="1237331" cy="152400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2039269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3124200" y="16002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91" name="Straight Arrow Connector 90"/>
                <p:cNvCxnSpPr>
                  <a:stCxn id="89" idx="6"/>
                  <a:endCxn id="90" idx="2"/>
                </p:cNvCxnSpPr>
                <p:nvPr/>
              </p:nvCxnSpPr>
              <p:spPr>
                <a:xfrm>
                  <a:off x="2191669" y="1676400"/>
                  <a:ext cx="93253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Straight Arrow Connector 82"/>
              <p:cNvCxnSpPr>
                <a:stCxn id="105" idx="6"/>
                <a:endCxn id="89" idx="2"/>
              </p:cNvCxnSpPr>
              <p:nvPr/>
            </p:nvCxnSpPr>
            <p:spPr>
              <a:xfrm flipV="1">
                <a:off x="1224006" y="2319337"/>
                <a:ext cx="642515" cy="871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111" idx="4"/>
                <a:endCxn id="89" idx="1"/>
              </p:cNvCxnSpPr>
              <p:nvPr/>
            </p:nvCxnSpPr>
            <p:spPr>
              <a:xfrm>
                <a:off x="1147806" y="425276"/>
                <a:ext cx="741033" cy="18401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90" idx="6"/>
                <a:endCxn id="92" idx="2"/>
              </p:cNvCxnSpPr>
              <p:nvPr/>
            </p:nvCxnSpPr>
            <p:spPr>
              <a:xfrm>
                <a:off x="3103852" y="2319337"/>
                <a:ext cx="722159" cy="871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105" idx="7"/>
                <a:endCxn id="95" idx="3"/>
              </p:cNvCxnSpPr>
              <p:nvPr/>
            </p:nvCxnSpPr>
            <p:spPr>
              <a:xfrm flipV="1">
                <a:off x="1201688" y="1393558"/>
                <a:ext cx="2646640" cy="9590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108" idx="5"/>
                <a:endCxn id="92" idx="1"/>
              </p:cNvCxnSpPr>
              <p:nvPr/>
            </p:nvCxnSpPr>
            <p:spPr>
              <a:xfrm>
                <a:off x="1201687" y="1393558"/>
                <a:ext cx="2646642" cy="9590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90" idx="7"/>
                <a:endCxn id="98" idx="4"/>
              </p:cNvCxnSpPr>
              <p:nvPr/>
            </p:nvCxnSpPr>
            <p:spPr>
              <a:xfrm flipV="1">
                <a:off x="3081534" y="425276"/>
                <a:ext cx="820677" cy="18401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14455" y="235891"/>
                  <a:ext cx="5475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455" y="235891"/>
                  <a:ext cx="547586" cy="461665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t="-10667" r="-21111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236166" y="1890929"/>
                  <a:ext cx="5475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166" y="1890929"/>
                  <a:ext cx="547586" cy="461665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t="-10526" r="-2111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829" y="5805263"/>
            <a:ext cx="2143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27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9632" y="1537622"/>
            <a:ext cx="648072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000" dirty="0" smtClean="0">
                <a:latin typeface="Comic Sans MS" pitchFamily="66" charset="0"/>
              </a:rPr>
              <a:t>Intra-Session NC</a:t>
            </a:r>
          </a:p>
          <a:p>
            <a:pPr marL="1085850" lvl="1" indent="-34290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Achievable rate = min-cut</a:t>
            </a:r>
            <a:r>
              <a:rPr lang="en-US" baseline="30000" dirty="0" smtClean="0">
                <a:solidFill>
                  <a:srgbClr val="00B050"/>
                </a:solidFill>
                <a:latin typeface="Comic Sans MS" pitchFamily="66" charset="0"/>
              </a:rPr>
              <a:t>[1,2]</a:t>
            </a:r>
          </a:p>
          <a:p>
            <a:pPr lvl="3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400" dirty="0" smtClean="0">
                <a:latin typeface="Comic Sans MS" pitchFamily="66" charset="0"/>
              </a:rPr>
              <a:t>LP-formulation</a:t>
            </a:r>
            <a:r>
              <a:rPr lang="en-US" sz="1400" baseline="30000" dirty="0" smtClean="0">
                <a:latin typeface="Comic Sans MS" pitchFamily="66" charset="0"/>
              </a:rPr>
              <a:t>[3]</a:t>
            </a:r>
          </a:p>
          <a:p>
            <a:pPr lvl="3" indent="0" eaLnBrk="1" hangingPunct="1">
              <a:lnSpc>
                <a:spcPct val="150000"/>
              </a:lnSpc>
              <a:buClr>
                <a:srgbClr val="0070C0"/>
              </a:buClr>
            </a:pPr>
            <a:endParaRPr lang="en-US" sz="1400" baseline="30000" dirty="0">
              <a:latin typeface="Comic Sans MS" pitchFamily="66" charset="0"/>
            </a:endParaRPr>
          </a:p>
          <a:p>
            <a:pPr lvl="3" indent="0" eaLnBrk="1" hangingPunct="1">
              <a:lnSpc>
                <a:spcPct val="150000"/>
              </a:lnSpc>
              <a:buClr>
                <a:srgbClr val="0070C0"/>
              </a:buClr>
            </a:pPr>
            <a:endParaRPr lang="en-US" sz="1400" baseline="30000" dirty="0" smtClean="0">
              <a:latin typeface="Comic Sans MS" pitchFamily="66" charset="0"/>
            </a:endParaRPr>
          </a:p>
          <a:p>
            <a:pPr marL="1085850" lvl="1" indent="-34290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Code design: RNC</a:t>
            </a:r>
            <a:r>
              <a:rPr lang="en-US" baseline="30000" dirty="0" smtClean="0">
                <a:solidFill>
                  <a:srgbClr val="00B050"/>
                </a:solidFill>
                <a:latin typeface="Comic Sans MS" pitchFamily="66" charset="0"/>
              </a:rPr>
              <a:t>[4]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, deterministic</a:t>
            </a:r>
            <a:r>
              <a:rPr lang="en-US" baseline="30000" dirty="0" smtClean="0">
                <a:solidFill>
                  <a:srgbClr val="00B050"/>
                </a:solidFill>
                <a:latin typeface="Comic Sans MS" pitchFamily="66" charset="0"/>
              </a:rPr>
              <a:t>[5]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State of the Art - 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3668" y="5797713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R. </a:t>
            </a:r>
            <a:r>
              <a:rPr lang="en-US" sz="1200" dirty="0" err="1" smtClean="0"/>
              <a:t>Ahlswede</a:t>
            </a:r>
            <a:r>
              <a:rPr lang="en-US" sz="1200" dirty="0" smtClean="0"/>
              <a:t>, et al, “Network information flow”</a:t>
            </a:r>
          </a:p>
          <a:p>
            <a:r>
              <a:rPr lang="en-US" sz="1200" dirty="0" smtClean="0"/>
              <a:t>[2] R. </a:t>
            </a:r>
            <a:r>
              <a:rPr lang="en-US" sz="1200" dirty="0" err="1" smtClean="0"/>
              <a:t>Koetter</a:t>
            </a:r>
            <a:r>
              <a:rPr lang="en-US" sz="1200" dirty="0" smtClean="0"/>
              <a:t> and M. </a:t>
            </a:r>
            <a:r>
              <a:rPr lang="en-US" sz="1200" dirty="0" err="1" smtClean="0"/>
              <a:t>M′edard</a:t>
            </a:r>
            <a:r>
              <a:rPr lang="en-US" sz="1200" dirty="0" smtClean="0"/>
              <a:t>, “An algebraic approach to network coding”</a:t>
            </a:r>
          </a:p>
          <a:p>
            <a:r>
              <a:rPr lang="en-US" sz="1200" dirty="0" smtClean="0"/>
              <a:t>[3] Z. </a:t>
            </a:r>
            <a:r>
              <a:rPr lang="en-US" sz="1200" dirty="0"/>
              <a:t>Li</a:t>
            </a:r>
            <a:r>
              <a:rPr lang="en-US" sz="1200" dirty="0" smtClean="0"/>
              <a:t>, et al, “On </a:t>
            </a:r>
            <a:r>
              <a:rPr lang="en-US" sz="1200" dirty="0"/>
              <a:t>Achieving Maximum Multicast Throughput </a:t>
            </a:r>
            <a:r>
              <a:rPr lang="en-US" sz="1200" dirty="0" smtClean="0"/>
              <a:t>in Undirected Networks”</a:t>
            </a:r>
          </a:p>
          <a:p>
            <a:r>
              <a:rPr lang="en-US" sz="1200" dirty="0" smtClean="0"/>
              <a:t>[4] T. Ho, et al, “A random linear network coding approach to multicast”</a:t>
            </a:r>
          </a:p>
          <a:p>
            <a:r>
              <a:rPr lang="en-US" sz="1200" dirty="0" smtClean="0"/>
              <a:t>[5] S. </a:t>
            </a:r>
            <a:r>
              <a:rPr lang="en-US" sz="1200" dirty="0" err="1" smtClean="0"/>
              <a:t>Jaggi</a:t>
            </a:r>
            <a:r>
              <a:rPr lang="en-US" sz="1200" dirty="0" smtClean="0"/>
              <a:t>, et al, “Polynomial Time Algorithms for Multicast Network Code Construction”</a:t>
            </a:r>
          </a:p>
        </p:txBody>
      </p:sp>
    </p:spTree>
    <p:extLst>
      <p:ext uri="{BB962C8B-B14F-4D97-AF65-F5344CB8AC3E}">
        <p14:creationId xmlns:p14="http://schemas.microsoft.com/office/powerpoint/2010/main" xmlns="" val="38363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30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Coupling Relations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8643" y="2921888"/>
            <a:ext cx="534924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715" y="1769758"/>
            <a:ext cx="386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243" y="1626884"/>
            <a:ext cx="2143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Brace 1"/>
          <p:cNvSpPr/>
          <p:nvPr/>
        </p:nvSpPr>
        <p:spPr>
          <a:xfrm rot="5400000">
            <a:off x="4142397" y="-778513"/>
            <a:ext cx="461391" cy="6624737"/>
          </a:xfrm>
          <a:prstGeom prst="righ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5" name="Rectangle 114"/>
              <p:cNvSpPr/>
              <p:nvPr/>
            </p:nvSpPr>
            <p:spPr>
              <a:xfrm>
                <a:off x="1384132" y="4469050"/>
                <a:ext cx="66527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2000" dirty="0" smtClean="0">
                    <a:latin typeface="Comic Sans MS" pitchFamily="66" charset="0"/>
                  </a:rPr>
                  <a:t> network for which the relation holds, it is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realizable</a:t>
                </a:r>
                <a:endParaRPr lang="en-US" sz="2000" baseline="-25000" dirty="0">
                  <a:solidFill>
                    <a:srgbClr val="00B05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32" y="4469050"/>
                <a:ext cx="6652783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7576" r="-27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23960"/>
            <a:ext cx="1866900" cy="4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990" y="6157297"/>
            <a:ext cx="1866900" cy="44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044" y="6130627"/>
            <a:ext cx="18335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50629"/>
            <a:ext cx="2300288" cy="44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8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31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544" y="620688"/>
            <a:ext cx="8208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Coupling Relations are Mostly Bad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0714" y="1853940"/>
            <a:ext cx="20002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351" y="3162664"/>
            <a:ext cx="11620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9969" y="2024011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Bad guys</a:t>
            </a:r>
            <a:endParaRPr lang="en-US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75656" y="3153993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Good guy</a:t>
            </a:r>
            <a:endParaRPr lang="en-US" sz="24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984787" y="4245047"/>
            <a:ext cx="3046001" cy="1561043"/>
            <a:chOff x="1792741" y="3901157"/>
            <a:chExt cx="5076668" cy="2601739"/>
          </a:xfrm>
        </p:grpSpPr>
        <p:grpSp>
          <p:nvGrpSpPr>
            <p:cNvPr id="62" name="Group 61"/>
            <p:cNvGrpSpPr/>
            <p:nvPr/>
          </p:nvGrpSpPr>
          <p:grpSpPr>
            <a:xfrm>
              <a:off x="1792742" y="4293096"/>
              <a:ext cx="1237331" cy="152400"/>
              <a:chOff x="2039269" y="1600200"/>
              <a:chExt cx="1237331" cy="1524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5" name="Straight Arrow Connector 64"/>
              <p:cNvCxnSpPr>
                <a:stCxn id="63" idx="6"/>
                <a:endCxn id="64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1792741" y="5283696"/>
              <a:ext cx="1237331" cy="152400"/>
              <a:chOff x="2039269" y="1600200"/>
              <a:chExt cx="1237331" cy="1524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9" name="Straight Arrow Connector 68"/>
              <p:cNvCxnSpPr>
                <a:stCxn id="67" idx="6"/>
                <a:endCxn id="68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1792742" y="6350496"/>
              <a:ext cx="1237331" cy="152400"/>
              <a:chOff x="2039269" y="1600200"/>
              <a:chExt cx="1237331" cy="1524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3" name="Straight Arrow Connector 72"/>
              <p:cNvCxnSpPr>
                <a:stCxn id="71" idx="6"/>
                <a:endCxn id="72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632078" y="4293096"/>
              <a:ext cx="1237331" cy="152400"/>
              <a:chOff x="2039269" y="1600200"/>
              <a:chExt cx="1237331" cy="1524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77" name="Straight Arrow Connector 76"/>
              <p:cNvCxnSpPr>
                <a:stCxn id="75" idx="6"/>
                <a:endCxn id="76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5632077" y="5283696"/>
              <a:ext cx="1237331" cy="152400"/>
              <a:chOff x="2039269" y="1600200"/>
              <a:chExt cx="1237331" cy="1524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81" name="Straight Arrow Connector 80"/>
              <p:cNvCxnSpPr>
                <a:stCxn id="79" idx="6"/>
                <a:endCxn id="80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5632078" y="6350496"/>
              <a:ext cx="1237331" cy="152400"/>
              <a:chOff x="2039269" y="1600200"/>
              <a:chExt cx="1237331" cy="1524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85" name="Straight Arrow Connector 84"/>
              <p:cNvCxnSpPr>
                <a:stCxn id="83" idx="6"/>
                <a:endCxn id="84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182178" y="3901157"/>
                  <a:ext cx="684803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2178" y="3901157"/>
                  <a:ext cx="684803" cy="51296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2204099" y="4891757"/>
                  <a:ext cx="691750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099" y="4891757"/>
                  <a:ext cx="691750" cy="51296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2182178" y="5958558"/>
                  <a:ext cx="691750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2178" y="5958558"/>
                  <a:ext cx="691750" cy="51296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6028052" y="4891757"/>
                  <a:ext cx="680100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8052" y="4891757"/>
                  <a:ext cx="680100" cy="51296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028054" y="3901157"/>
                  <a:ext cx="673155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8054" y="3901157"/>
                  <a:ext cx="673155" cy="51296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995556" y="5958558"/>
                  <a:ext cx="680100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5556" y="5958558"/>
                  <a:ext cx="680100" cy="51296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Oval 91"/>
            <p:cNvSpPr/>
            <p:nvPr/>
          </p:nvSpPr>
          <p:spPr>
            <a:xfrm>
              <a:off x="3389565" y="6350496"/>
              <a:ext cx="1524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3" name="Oval 92"/>
            <p:cNvSpPr/>
            <p:nvPr/>
          </p:nvSpPr>
          <p:spPr>
            <a:xfrm>
              <a:off x="3948272" y="6350496"/>
              <a:ext cx="1524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94" name="Straight Arrow Connector 93"/>
            <p:cNvCxnSpPr>
              <a:stCxn id="92" idx="6"/>
              <a:endCxn id="93" idx="2"/>
            </p:cNvCxnSpPr>
            <p:nvPr/>
          </p:nvCxnSpPr>
          <p:spPr>
            <a:xfrm>
              <a:off x="3541965" y="6426696"/>
              <a:ext cx="4063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68" idx="5"/>
              <a:endCxn id="92" idx="1"/>
            </p:cNvCxnSpPr>
            <p:nvPr/>
          </p:nvCxnSpPr>
          <p:spPr>
            <a:xfrm>
              <a:off x="3007754" y="5413778"/>
              <a:ext cx="404129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72" idx="6"/>
              <a:endCxn id="92" idx="2"/>
            </p:cNvCxnSpPr>
            <p:nvPr/>
          </p:nvCxnSpPr>
          <p:spPr>
            <a:xfrm>
              <a:off x="3030073" y="6426696"/>
              <a:ext cx="3594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4489609" y="5283696"/>
              <a:ext cx="740255" cy="152400"/>
              <a:chOff x="2709861" y="1263476"/>
              <a:chExt cx="740255" cy="1524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2709861" y="1263476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297716" y="1263476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00" name="Straight Arrow Connector 99"/>
              <p:cNvCxnSpPr>
                <a:stCxn id="98" idx="6"/>
              </p:cNvCxnSpPr>
              <p:nvPr/>
            </p:nvCxnSpPr>
            <p:spPr>
              <a:xfrm>
                <a:off x="2862261" y="1339676"/>
                <a:ext cx="44180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Arrow Connector 100"/>
            <p:cNvCxnSpPr>
              <a:stCxn id="93" idx="7"/>
              <a:endCxn id="98" idx="3"/>
            </p:cNvCxnSpPr>
            <p:nvPr/>
          </p:nvCxnSpPr>
          <p:spPr>
            <a:xfrm flipV="1">
              <a:off x="4078354" y="5413778"/>
              <a:ext cx="433573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9" idx="5"/>
              <a:endCxn id="83" idx="1"/>
            </p:cNvCxnSpPr>
            <p:nvPr/>
          </p:nvCxnSpPr>
          <p:spPr>
            <a:xfrm>
              <a:off x="5207546" y="5413778"/>
              <a:ext cx="446850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9" idx="6"/>
              <a:endCxn id="79" idx="2"/>
            </p:cNvCxnSpPr>
            <p:nvPr/>
          </p:nvCxnSpPr>
          <p:spPr>
            <a:xfrm>
              <a:off x="5229864" y="5359896"/>
              <a:ext cx="4022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64" idx="6"/>
              <a:endCxn id="98" idx="1"/>
            </p:cNvCxnSpPr>
            <p:nvPr/>
          </p:nvCxnSpPr>
          <p:spPr>
            <a:xfrm>
              <a:off x="3030073" y="4369296"/>
              <a:ext cx="1481854" cy="9367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4383154" y="4293096"/>
              <a:ext cx="1524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06" name="Straight Arrow Connector 105"/>
            <p:cNvCxnSpPr>
              <a:stCxn id="105" idx="6"/>
              <a:endCxn id="75" idx="2"/>
            </p:cNvCxnSpPr>
            <p:nvPr/>
          </p:nvCxnSpPr>
          <p:spPr>
            <a:xfrm>
              <a:off x="4535554" y="4369296"/>
              <a:ext cx="10965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64" idx="6"/>
              <a:endCxn id="105" idx="2"/>
            </p:cNvCxnSpPr>
            <p:nvPr/>
          </p:nvCxnSpPr>
          <p:spPr>
            <a:xfrm>
              <a:off x="3030073" y="4369296"/>
              <a:ext cx="1353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93" idx="0"/>
              <a:endCxn id="105" idx="4"/>
            </p:cNvCxnSpPr>
            <p:nvPr/>
          </p:nvCxnSpPr>
          <p:spPr>
            <a:xfrm flipV="1">
              <a:off x="4024472" y="4445496"/>
              <a:ext cx="434882" cy="1905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496143" y="5969793"/>
                  <a:ext cx="646438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143" y="5969793"/>
                  <a:ext cx="646438" cy="51296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4593191" y="4917281"/>
                  <a:ext cx="653383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191" y="4917281"/>
                  <a:ext cx="653383" cy="512962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2" name="Rectangle 111"/>
          <p:cNvSpPr/>
          <p:nvPr/>
        </p:nvSpPr>
        <p:spPr>
          <a:xfrm>
            <a:off x="2555776" y="630002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Arbitrary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precoding</a:t>
            </a:r>
            <a:r>
              <a:rPr lang="en-US" dirty="0" smtClean="0">
                <a:latin typeface="Comic Sans MS" pitchFamily="66" charset="0"/>
              </a:rPr>
              <a:t> matrix V</a:t>
            </a:r>
            <a:r>
              <a:rPr lang="en-US" baseline="-25000" dirty="0" smtClean="0">
                <a:latin typeface="Comic Sans MS" pitchFamily="66" charset="0"/>
              </a:rPr>
              <a:t>1 </a:t>
            </a:r>
            <a:r>
              <a:rPr lang="en-US" dirty="0" smtClean="0">
                <a:latin typeface="Comic Sans MS" pitchFamily="66" charset="0"/>
              </a:rPr>
              <a:t>is OK</a:t>
            </a:r>
            <a:endParaRPr lang="en-US" baseline="-2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32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544" y="620688"/>
            <a:ext cx="8208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Networks vs. Wireless Channel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040505" cy="35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2554"/>
            <a:ext cx="3120390" cy="22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Rectangle 110"/>
          <p:cNvSpPr/>
          <p:nvPr/>
        </p:nvSpPr>
        <p:spPr>
          <a:xfrm>
            <a:off x="1133606" y="2751914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Have structures</a:t>
            </a:r>
            <a:endParaRPr lang="en-US" sz="20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4572000" y="1628800"/>
            <a:ext cx="0" cy="3600400"/>
          </a:xfrm>
          <a:prstGeom prst="line">
            <a:avLst/>
          </a:prstGeom>
          <a:ln w="2540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>
            <a:off x="1801296" y="3310289"/>
            <a:ext cx="39846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4" name="Rectangle 113"/>
          <p:cNvSpPr/>
          <p:nvPr/>
        </p:nvSpPr>
        <p:spPr>
          <a:xfrm>
            <a:off x="936842" y="4149080"/>
            <a:ext cx="2287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Coupling relations</a:t>
            </a:r>
            <a:endParaRPr lang="en-US" sz="20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5" name="Down Arrow 114"/>
          <p:cNvSpPr/>
          <p:nvPr/>
        </p:nvSpPr>
        <p:spPr>
          <a:xfrm>
            <a:off x="1749869" y="4789292"/>
            <a:ext cx="39846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6" name="Rectangle 115"/>
          <p:cNvSpPr/>
          <p:nvPr/>
        </p:nvSpPr>
        <p:spPr>
          <a:xfrm>
            <a:off x="683567" y="5626453"/>
            <a:ext cx="2794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Feasibility conditions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are violated</a:t>
            </a:r>
            <a:endParaRPr lang="en-US" sz="20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2271162"/>
            <a:ext cx="720080" cy="5097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99763" y="2271162"/>
            <a:ext cx="139990" cy="5097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55776" y="2271162"/>
            <a:ext cx="1008112" cy="5097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5505268" y="2780928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Structureless</a:t>
            </a:r>
            <a:endParaRPr lang="en-US" sz="20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8" name="Down Arrow 117"/>
          <p:cNvSpPr/>
          <p:nvPr/>
        </p:nvSpPr>
        <p:spPr>
          <a:xfrm>
            <a:off x="6172958" y="3339303"/>
            <a:ext cx="39846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9" name="Rectangle 118"/>
          <p:cNvSpPr/>
          <p:nvPr/>
        </p:nvSpPr>
        <p:spPr>
          <a:xfrm>
            <a:off x="5073220" y="4178094"/>
            <a:ext cx="324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Can change independently</a:t>
            </a:r>
            <a:endParaRPr lang="en-US" sz="20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0" name="Down Arrow 119"/>
          <p:cNvSpPr/>
          <p:nvPr/>
        </p:nvSpPr>
        <p:spPr>
          <a:xfrm>
            <a:off x="6121531" y="4818306"/>
            <a:ext cx="39846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1" name="Rectangle 120"/>
          <p:cNvSpPr/>
          <p:nvPr/>
        </p:nvSpPr>
        <p:spPr>
          <a:xfrm>
            <a:off x="5055229" y="5655467"/>
            <a:ext cx="266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IA is always feasible</a:t>
            </a:r>
            <a:endParaRPr lang="en-US" sz="20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5652120" y="2271162"/>
            <a:ext cx="558074" cy="5387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379054" y="2300176"/>
            <a:ext cx="139990" cy="5097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570234" y="2271162"/>
            <a:ext cx="738070" cy="5097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50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33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496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NOT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 All Coupling Relations are Realizable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068" y="1700808"/>
            <a:ext cx="171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663" y="2797323"/>
            <a:ext cx="49053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036759" y="2072283"/>
            <a:ext cx="720080" cy="725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92943" y="2072283"/>
            <a:ext cx="720080" cy="725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15616" y="3870178"/>
            <a:ext cx="2797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Max degree of </a:t>
            </a:r>
            <a:r>
              <a:rPr lang="en-US" sz="2000" dirty="0" err="1" smtClean="0">
                <a:latin typeface="Comic Sans MS" pitchFamily="66" charset="0"/>
              </a:rPr>
              <a:t>x</a:t>
            </a:r>
            <a:r>
              <a:rPr lang="en-US" sz="2000" baseline="-25000" dirty="0" err="1" smtClean="0">
                <a:latin typeface="Comic Sans MS" pitchFamily="66" charset="0"/>
              </a:rPr>
              <a:t>ee</a:t>
            </a:r>
            <a:r>
              <a:rPr lang="en-US" sz="2000" baseline="-25000" dirty="0" smtClean="0">
                <a:latin typeface="Comic Sans MS" pitchFamily="66" charset="0"/>
              </a:rPr>
              <a:t>’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≤ 2</a:t>
            </a:r>
            <a:endParaRPr lang="en-US" sz="20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82751" y="3870178"/>
            <a:ext cx="2797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Max degree of </a:t>
            </a:r>
            <a:r>
              <a:rPr lang="en-US" sz="2000" dirty="0" err="1" smtClean="0">
                <a:latin typeface="Comic Sans MS" pitchFamily="66" charset="0"/>
              </a:rPr>
              <a:t>x</a:t>
            </a:r>
            <a:r>
              <a:rPr lang="en-US" sz="2000" baseline="-25000" dirty="0" err="1" smtClean="0">
                <a:latin typeface="Comic Sans MS" pitchFamily="66" charset="0"/>
              </a:rPr>
              <a:t>ee</a:t>
            </a:r>
            <a:r>
              <a:rPr lang="en-US" sz="2000" baseline="-25000" dirty="0" smtClean="0">
                <a:latin typeface="Comic Sans MS" pitchFamily="66" charset="0"/>
              </a:rPr>
              <a:t>’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≥ 3</a:t>
            </a:r>
            <a:endParaRPr lang="en-US" sz="20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2874046" y="2892918"/>
            <a:ext cx="371575" cy="1584177"/>
          </a:xfrm>
          <a:prstGeom prst="lef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16200000">
            <a:off x="5408827" y="2414285"/>
            <a:ext cx="371575" cy="2563282"/>
          </a:xfrm>
          <a:prstGeom prst="lef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Rectangle 38"/>
              <p:cNvSpPr/>
              <p:nvPr/>
            </p:nvSpPr>
            <p:spPr>
              <a:xfrm>
                <a:off x="521296" y="4941168"/>
                <a:ext cx="8371184" cy="753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Q1: Which coupling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are realizable? </a:t>
                </a:r>
                <a:endParaRPr lang="en-US" sz="2400" baseline="-25000" dirty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6" y="4941168"/>
                <a:ext cx="8371184" cy="75315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165" r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252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34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496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Topology and Coupling Relations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Rectangle 38"/>
              <p:cNvSpPr/>
              <p:nvPr/>
            </p:nvSpPr>
            <p:spPr>
              <a:xfrm>
                <a:off x="467544" y="4941168"/>
                <a:ext cx="8371184" cy="753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Q2: What is the network topology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 ? </a:t>
                </a:r>
                <a:endParaRPr lang="en-US" sz="2400" baseline="-25000" dirty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41168"/>
                <a:ext cx="8371184" cy="75315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79276" y="1935242"/>
            <a:ext cx="2924160" cy="1498601"/>
            <a:chOff x="-13326" y="-119063"/>
            <a:chExt cx="5076668" cy="2601739"/>
          </a:xfrm>
        </p:grpSpPr>
        <p:grpSp>
          <p:nvGrpSpPr>
            <p:cNvPr id="14" name="Group 13"/>
            <p:cNvGrpSpPr/>
            <p:nvPr/>
          </p:nvGrpSpPr>
          <p:grpSpPr>
            <a:xfrm>
              <a:off x="-13325" y="272876"/>
              <a:ext cx="1237331" cy="152400"/>
              <a:chOff x="2039269" y="1600200"/>
              <a:chExt cx="1237331" cy="152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58" name="Straight Arrow Connector 57"/>
              <p:cNvCxnSpPr>
                <a:stCxn id="56" idx="6"/>
                <a:endCxn id="57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-13326" y="1263476"/>
              <a:ext cx="1237331" cy="152400"/>
              <a:chOff x="2039269" y="1600200"/>
              <a:chExt cx="1237331" cy="1524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55" name="Straight Arrow Connector 54"/>
              <p:cNvCxnSpPr>
                <a:stCxn id="53" idx="6"/>
                <a:endCxn id="54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-13325" y="2330276"/>
              <a:ext cx="1237331" cy="152400"/>
              <a:chOff x="2039269" y="1600200"/>
              <a:chExt cx="1237331" cy="1524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52" name="Straight Arrow Connector 51"/>
              <p:cNvCxnSpPr>
                <a:stCxn id="50" idx="6"/>
                <a:endCxn id="51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1844810" y="1263476"/>
              <a:ext cx="1237331" cy="152400"/>
              <a:chOff x="2039269" y="1600200"/>
              <a:chExt cx="1237331" cy="1524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49" name="Straight Arrow Connector 48"/>
              <p:cNvCxnSpPr>
                <a:stCxn id="47" idx="6"/>
                <a:endCxn id="48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826011" y="272876"/>
              <a:ext cx="1237331" cy="152400"/>
              <a:chOff x="2039269" y="1600200"/>
              <a:chExt cx="1237331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46" name="Straight Arrow Connector 45"/>
              <p:cNvCxnSpPr>
                <a:stCxn id="44" idx="6"/>
                <a:endCxn id="45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826010" y="1263476"/>
              <a:ext cx="1237331" cy="152400"/>
              <a:chOff x="2039269" y="1600200"/>
              <a:chExt cx="1237331" cy="1524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43" name="Straight Arrow Connector 42"/>
              <p:cNvCxnSpPr>
                <a:stCxn id="41" idx="6"/>
                <a:endCxn id="42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826011" y="2330276"/>
              <a:ext cx="1237331" cy="152400"/>
              <a:chOff x="2039269" y="1600200"/>
              <a:chExt cx="1237331" cy="1524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40" name="Straight Arrow Connector 39"/>
              <p:cNvCxnSpPr>
                <a:stCxn id="34" idx="6"/>
                <a:endCxn id="37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>
              <a:stCxn id="57" idx="5"/>
              <a:endCxn id="47" idx="1"/>
            </p:cNvCxnSpPr>
            <p:nvPr/>
          </p:nvCxnSpPr>
          <p:spPr>
            <a:xfrm>
              <a:off x="1201688" y="402958"/>
              <a:ext cx="665440" cy="882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54" idx="6"/>
              <a:endCxn id="47" idx="2"/>
            </p:cNvCxnSpPr>
            <p:nvPr/>
          </p:nvCxnSpPr>
          <p:spPr>
            <a:xfrm>
              <a:off x="1224005" y="1339676"/>
              <a:ext cx="6208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1" idx="7"/>
              <a:endCxn id="47" idx="3"/>
            </p:cNvCxnSpPr>
            <p:nvPr/>
          </p:nvCxnSpPr>
          <p:spPr>
            <a:xfrm flipV="1">
              <a:off x="1201688" y="1393558"/>
              <a:ext cx="665440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48" idx="7"/>
              <a:endCxn id="44" idx="3"/>
            </p:cNvCxnSpPr>
            <p:nvPr/>
          </p:nvCxnSpPr>
          <p:spPr>
            <a:xfrm flipV="1">
              <a:off x="3059823" y="402958"/>
              <a:ext cx="788506" cy="882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8" idx="6"/>
              <a:endCxn id="41" idx="2"/>
            </p:cNvCxnSpPr>
            <p:nvPr/>
          </p:nvCxnSpPr>
          <p:spPr>
            <a:xfrm>
              <a:off x="3082141" y="1339676"/>
              <a:ext cx="7438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48" idx="5"/>
              <a:endCxn id="34" idx="1"/>
            </p:cNvCxnSpPr>
            <p:nvPr/>
          </p:nvCxnSpPr>
          <p:spPr>
            <a:xfrm>
              <a:off x="3059823" y="1393558"/>
              <a:ext cx="788506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76110" y="-119063"/>
                  <a:ext cx="713337" cy="5343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0" y="-119063"/>
                  <a:ext cx="713337" cy="53433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98035" y="871536"/>
                  <a:ext cx="720571" cy="5343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35" y="871536"/>
                  <a:ext cx="720571" cy="534335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76110" y="1938337"/>
                  <a:ext cx="720571" cy="5343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0" y="1938337"/>
                  <a:ext cx="720571" cy="534335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21986" y="871536"/>
                  <a:ext cx="708438" cy="5343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986" y="871536"/>
                  <a:ext cx="708438" cy="53433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221988" y="-119063"/>
                  <a:ext cx="701203" cy="5343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988" y="-119063"/>
                  <a:ext cx="701203" cy="53433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189488" y="1938335"/>
                  <a:ext cx="708438" cy="5343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488" y="1938335"/>
                  <a:ext cx="708438" cy="534335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5139269" y="1958527"/>
            <a:ext cx="2525676" cy="1445436"/>
            <a:chOff x="-13326" y="-119063"/>
            <a:chExt cx="5120859" cy="2614000"/>
          </a:xfrm>
        </p:grpSpPr>
        <p:grpSp>
          <p:nvGrpSpPr>
            <p:cNvPr id="63" name="Group 62"/>
            <p:cNvGrpSpPr/>
            <p:nvPr/>
          </p:nvGrpSpPr>
          <p:grpSpPr>
            <a:xfrm>
              <a:off x="-13325" y="272876"/>
              <a:ext cx="1237331" cy="152400"/>
              <a:chOff x="2039269" y="1600200"/>
              <a:chExt cx="1237331" cy="15240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10" name="Straight Arrow Connector 109"/>
              <p:cNvCxnSpPr>
                <a:stCxn id="108" idx="6"/>
                <a:endCxn id="109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-13326" y="1263476"/>
              <a:ext cx="1237331" cy="152400"/>
              <a:chOff x="2039269" y="1600200"/>
              <a:chExt cx="1237331" cy="1524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07" name="Straight Arrow Connector 106"/>
              <p:cNvCxnSpPr>
                <a:stCxn id="105" idx="6"/>
                <a:endCxn id="106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-13325" y="2330276"/>
              <a:ext cx="1237331" cy="152400"/>
              <a:chOff x="2039269" y="1600200"/>
              <a:chExt cx="1237331" cy="152400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04" name="Straight Arrow Connector 103"/>
              <p:cNvCxnSpPr>
                <a:stCxn id="102" idx="6"/>
                <a:endCxn id="103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1844810" y="642937"/>
              <a:ext cx="1237331" cy="152400"/>
              <a:chOff x="2039269" y="1600200"/>
              <a:chExt cx="1237331" cy="1524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01" name="Straight Arrow Connector 100"/>
              <p:cNvCxnSpPr>
                <a:stCxn id="99" idx="6"/>
                <a:endCxn id="100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3826011" y="272876"/>
              <a:ext cx="1237331" cy="152400"/>
              <a:chOff x="2039269" y="1600200"/>
              <a:chExt cx="1237331" cy="152400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98" name="Straight Arrow Connector 97"/>
              <p:cNvCxnSpPr>
                <a:stCxn id="96" idx="6"/>
                <a:endCxn id="97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3826010" y="1263476"/>
              <a:ext cx="1237331" cy="152400"/>
              <a:chOff x="2039269" y="1600200"/>
              <a:chExt cx="1237331" cy="1524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95" name="Straight Arrow Connector 94"/>
              <p:cNvCxnSpPr>
                <a:stCxn id="93" idx="6"/>
                <a:endCxn id="94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3826011" y="2330276"/>
              <a:ext cx="1237331" cy="152400"/>
              <a:chOff x="2039269" y="1600200"/>
              <a:chExt cx="1237331" cy="1524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92" name="Straight Arrow Connector 91"/>
              <p:cNvCxnSpPr>
                <a:stCxn id="90" idx="6"/>
                <a:endCxn id="91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>
              <a:stCxn id="109" idx="5"/>
              <a:endCxn id="99" idx="1"/>
            </p:cNvCxnSpPr>
            <p:nvPr/>
          </p:nvCxnSpPr>
          <p:spPr>
            <a:xfrm>
              <a:off x="1201688" y="402958"/>
              <a:ext cx="665440" cy="2622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06" idx="7"/>
              <a:endCxn id="99" idx="2"/>
            </p:cNvCxnSpPr>
            <p:nvPr/>
          </p:nvCxnSpPr>
          <p:spPr>
            <a:xfrm flipV="1">
              <a:off x="1201687" y="719137"/>
              <a:ext cx="643123" cy="5666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00" idx="7"/>
              <a:endCxn id="96" idx="3"/>
            </p:cNvCxnSpPr>
            <p:nvPr/>
          </p:nvCxnSpPr>
          <p:spPr>
            <a:xfrm flipV="1">
              <a:off x="3059823" y="402958"/>
              <a:ext cx="788506" cy="2622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00" idx="6"/>
              <a:endCxn id="93" idx="2"/>
            </p:cNvCxnSpPr>
            <p:nvPr/>
          </p:nvCxnSpPr>
          <p:spPr>
            <a:xfrm>
              <a:off x="3082141" y="719137"/>
              <a:ext cx="743869" cy="6205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76110" y="-119063"/>
                  <a:ext cx="891671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0" y="-119063"/>
                  <a:ext cx="891671" cy="556600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398032" y="871538"/>
                  <a:ext cx="900716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32" y="871538"/>
                  <a:ext cx="900716" cy="556600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76110" y="1938335"/>
                  <a:ext cx="900716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0" y="1938335"/>
                  <a:ext cx="900716" cy="556600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221986" y="871538"/>
                  <a:ext cx="885547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986" y="871538"/>
                  <a:ext cx="885547" cy="556600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221988" y="-119063"/>
                  <a:ext cx="876504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988" y="-119063"/>
                  <a:ext cx="876504" cy="556600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189488" y="1938337"/>
                  <a:ext cx="885547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488" y="1938337"/>
                  <a:ext cx="885547" cy="556600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Group 79"/>
            <p:cNvGrpSpPr/>
            <p:nvPr/>
          </p:nvGrpSpPr>
          <p:grpSpPr>
            <a:xfrm>
              <a:off x="1866521" y="2243137"/>
              <a:ext cx="1237331" cy="152400"/>
              <a:chOff x="2039269" y="1600200"/>
              <a:chExt cx="1237331" cy="1524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89" name="Straight Arrow Connector 88"/>
              <p:cNvCxnSpPr>
                <a:stCxn id="87" idx="6"/>
                <a:endCxn id="88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80"/>
            <p:cNvCxnSpPr>
              <a:stCxn id="103" idx="6"/>
              <a:endCxn id="87" idx="2"/>
            </p:cNvCxnSpPr>
            <p:nvPr/>
          </p:nvCxnSpPr>
          <p:spPr>
            <a:xfrm flipV="1">
              <a:off x="1224006" y="2319337"/>
              <a:ext cx="642515" cy="871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09" idx="4"/>
              <a:endCxn id="87" idx="1"/>
            </p:cNvCxnSpPr>
            <p:nvPr/>
          </p:nvCxnSpPr>
          <p:spPr>
            <a:xfrm>
              <a:off x="1147806" y="425276"/>
              <a:ext cx="741033" cy="18401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88" idx="6"/>
              <a:endCxn id="90" idx="2"/>
            </p:cNvCxnSpPr>
            <p:nvPr/>
          </p:nvCxnSpPr>
          <p:spPr>
            <a:xfrm>
              <a:off x="3103852" y="2319337"/>
              <a:ext cx="722159" cy="871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03" idx="7"/>
              <a:endCxn id="93" idx="3"/>
            </p:cNvCxnSpPr>
            <p:nvPr/>
          </p:nvCxnSpPr>
          <p:spPr>
            <a:xfrm flipV="1">
              <a:off x="1201688" y="1393558"/>
              <a:ext cx="2646640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06" idx="5"/>
              <a:endCxn id="90" idx="1"/>
            </p:cNvCxnSpPr>
            <p:nvPr/>
          </p:nvCxnSpPr>
          <p:spPr>
            <a:xfrm>
              <a:off x="1201687" y="1393558"/>
              <a:ext cx="2646642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8" idx="7"/>
              <a:endCxn id="96" idx="4"/>
            </p:cNvCxnSpPr>
            <p:nvPr/>
          </p:nvCxnSpPr>
          <p:spPr>
            <a:xfrm flipV="1">
              <a:off x="3081534" y="425276"/>
              <a:ext cx="820677" cy="18401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167" y="3992390"/>
            <a:ext cx="3093720" cy="31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987" y="3856449"/>
            <a:ext cx="1851660" cy="58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92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35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496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How About Other </a:t>
            </a:r>
            <a:r>
              <a:rPr lang="en-US" sz="3600" dirty="0" err="1" smtClean="0">
                <a:solidFill>
                  <a:srgbClr val="0070C0"/>
                </a:solidFill>
                <a:latin typeface="Comic Sans MS" pitchFamily="66" charset="0"/>
              </a:rPr>
              <a:t>Precoding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 Matrices?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Rectangle 38"/>
              <p:cNvSpPr/>
              <p:nvPr/>
            </p:nvSpPr>
            <p:spPr>
              <a:xfrm>
                <a:off x="467544" y="4941168"/>
                <a:ext cx="83711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Q3: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b="0" dirty="0" smtClean="0">
                    <a:solidFill>
                      <a:srgbClr val="0070C0"/>
                    </a:solidFill>
                    <a:latin typeface="Comic Sans MS" pitchFamily="66" charset="0"/>
                  </a:rPr>
                  <a:t> can not be used, how about others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? </a:t>
                </a:r>
                <a:endParaRPr lang="en-US" sz="2400" baseline="-25000" dirty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41168"/>
                <a:ext cx="8371184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6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89" y="1756017"/>
            <a:ext cx="19240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8633"/>
            <a:ext cx="3276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8652"/>
            <a:ext cx="3209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69" y="3362708"/>
            <a:ext cx="3714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5111"/>
            <a:ext cx="2724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08104" y="2607252"/>
            <a:ext cx="257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The ONLY one </a:t>
            </a:r>
            <a:r>
              <a:rPr lang="en-US" sz="3200" dirty="0" smtClean="0">
                <a:solidFill>
                  <a:srgbClr val="FFC000"/>
                </a:solidFill>
                <a:latin typeface="Comic Sans MS" pitchFamily="66" charset="0"/>
              </a:rPr>
              <a:t>?</a:t>
            </a:r>
            <a:endParaRPr lang="en-US" sz="3200" dirty="0">
              <a:solidFill>
                <a:srgbClr val="FFC000"/>
              </a:solidFill>
            </a:endParaRPr>
          </a:p>
        </p:txBody>
      </p:sp>
      <p:cxnSp>
        <p:nvCxnSpPr>
          <p:cNvPr id="4" name="Straight Arrow Connector 3"/>
          <p:cNvCxnSpPr>
            <a:stCxn id="2" idx="0"/>
            <a:endCxn id="117" idx="2"/>
          </p:cNvCxnSpPr>
          <p:nvPr/>
        </p:nvCxnSpPr>
        <p:spPr>
          <a:xfrm flipV="1">
            <a:off x="6797079" y="2117061"/>
            <a:ext cx="73100" cy="4901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51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36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Answer to Q1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827584" y="1345843"/>
                <a:ext cx="7136552" cy="64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Q1: Which coupling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are realizable? </a:t>
                </a:r>
                <a:endParaRPr lang="en-US" sz="2000" baseline="-25000" dirty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45843"/>
                <a:ext cx="7136552" cy="64299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40" r="-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5"/>
            <a:ext cx="5120640" cy="63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22711"/>
            <a:ext cx="2819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71333"/>
            <a:ext cx="2686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53533"/>
            <a:ext cx="26765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99592" y="3341703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Answer:</a:t>
            </a:r>
            <a:endParaRPr lang="en-US" sz="28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7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37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Answer to Q3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1600" y="2772217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Answer:</a:t>
            </a:r>
            <a:endParaRPr lang="en-US" sz="28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899592" y="1836113"/>
                <a:ext cx="57334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Q3: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  <a:latin typeface="Comic Sans MS" pitchFamily="66" charset="0"/>
                  </a:rPr>
                  <a:t> can not be used, how about others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? </a:t>
                </a:r>
                <a:endParaRPr lang="en-US" sz="2000" baseline="-25000" dirty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36113"/>
                <a:ext cx="5733461" cy="4001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7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275856" y="2772217"/>
            <a:ext cx="1374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NO !</a:t>
            </a:r>
            <a:endParaRPr lang="en-US" sz="3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8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38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Combining the Answers to Q1 &amp; Q3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1025352" y="1589854"/>
                <a:ext cx="6984776" cy="1014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Comic Sans MS" pitchFamily="66" charset="0"/>
                  </a:rPr>
                  <a:t>If</a:t>
                </a:r>
                <a:r>
                  <a:rPr lang="en-US" sz="2400" baseline="-25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𝜂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1">
                        <a:latin typeface="Cambria Math"/>
                      </a:rPr>
                      <m:t>𝐱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Comic Sans MS" pitchFamily="66" charset="0"/>
                  </a:rPr>
                  <a:t> is not </a:t>
                </a:r>
                <a:r>
                  <a:rPr lang="en-US" sz="2400" dirty="0" smtClean="0">
                    <a:latin typeface="Comic Sans MS" pitchFamily="66" charset="0"/>
                  </a:rPr>
                  <a:t>constant,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is asymptotically achievable via PBNA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if and only if</a:t>
                </a:r>
                <a:endParaRPr lang="en-US" sz="2400" baseline="-25000" dirty="0">
                  <a:solidFill>
                    <a:srgbClr val="00B05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52" y="1589854"/>
                <a:ext cx="6984776" cy="101438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09" r="-2443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663" y="2996952"/>
            <a:ext cx="38385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874" y="3834954"/>
            <a:ext cx="3705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962" y="4509120"/>
            <a:ext cx="3609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76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39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Key Idea Behind Q-1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025352" y="1383159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Graph-related properties</a:t>
            </a:r>
            <a:endParaRPr lang="en-US" sz="24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9406" y="2371406"/>
            <a:ext cx="5076668" cy="2502932"/>
            <a:chOff x="1916089" y="2159655"/>
            <a:chExt cx="5076668" cy="2502932"/>
          </a:xfrm>
        </p:grpSpPr>
        <p:grpSp>
          <p:nvGrpSpPr>
            <p:cNvPr id="62" name="Group 61"/>
            <p:cNvGrpSpPr/>
            <p:nvPr/>
          </p:nvGrpSpPr>
          <p:grpSpPr>
            <a:xfrm>
              <a:off x="1916089" y="2159655"/>
              <a:ext cx="5076668" cy="2502932"/>
              <a:chOff x="11447" y="-20256"/>
              <a:chExt cx="5076668" cy="250293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1447" y="-20256"/>
                <a:ext cx="5076668" cy="2502932"/>
                <a:chOff x="-13326" y="-20256"/>
                <a:chExt cx="5076668" cy="2502932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-13325" y="272876"/>
                  <a:ext cx="1237331" cy="152400"/>
                  <a:chOff x="2039269" y="1600200"/>
                  <a:chExt cx="1237331" cy="152400"/>
                </a:xfrm>
              </p:grpSpPr>
              <p:sp>
                <p:nvSpPr>
                  <p:cNvPr id="111" name="Oval 110"/>
                  <p:cNvSpPr/>
                  <p:nvPr/>
                </p:nvSpPr>
                <p:spPr>
                  <a:xfrm>
                    <a:off x="2039269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3124200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3" name="Straight Arrow Connector 112"/>
                  <p:cNvCxnSpPr>
                    <a:stCxn id="111" idx="6"/>
                    <a:endCxn id="112" idx="2"/>
                  </p:cNvCxnSpPr>
                  <p:nvPr/>
                </p:nvCxnSpPr>
                <p:spPr>
                  <a:xfrm>
                    <a:off x="2191669" y="1676400"/>
                    <a:ext cx="932531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-13326" y="1263476"/>
                  <a:ext cx="1237331" cy="152400"/>
                  <a:chOff x="2039269" y="1600200"/>
                  <a:chExt cx="1237331" cy="152400"/>
                </a:xfrm>
              </p:grpSpPr>
              <p:sp>
                <p:nvSpPr>
                  <p:cNvPr id="108" name="Oval 107"/>
                  <p:cNvSpPr/>
                  <p:nvPr/>
                </p:nvSpPr>
                <p:spPr>
                  <a:xfrm>
                    <a:off x="2039269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3124200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0" name="Straight Arrow Connector 109"/>
                  <p:cNvCxnSpPr>
                    <a:stCxn id="108" idx="6"/>
                    <a:endCxn id="109" idx="2"/>
                  </p:cNvCxnSpPr>
                  <p:nvPr/>
                </p:nvCxnSpPr>
                <p:spPr>
                  <a:xfrm>
                    <a:off x="2191669" y="1676400"/>
                    <a:ext cx="932531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-13325" y="2330276"/>
                  <a:ext cx="1237331" cy="152400"/>
                  <a:chOff x="2039269" y="1600200"/>
                  <a:chExt cx="1237331" cy="152400"/>
                </a:xfrm>
              </p:grpSpPr>
              <p:sp>
                <p:nvSpPr>
                  <p:cNvPr id="105" name="Oval 104"/>
                  <p:cNvSpPr/>
                  <p:nvPr/>
                </p:nvSpPr>
                <p:spPr>
                  <a:xfrm>
                    <a:off x="2039269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3124200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7" name="Straight Arrow Connector 106"/>
                  <p:cNvCxnSpPr>
                    <a:stCxn id="105" idx="6"/>
                    <a:endCxn id="106" idx="2"/>
                  </p:cNvCxnSpPr>
                  <p:nvPr/>
                </p:nvCxnSpPr>
                <p:spPr>
                  <a:xfrm>
                    <a:off x="2191669" y="1676400"/>
                    <a:ext cx="932531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1844810" y="642937"/>
                  <a:ext cx="1237331" cy="152400"/>
                  <a:chOff x="2039269" y="1600200"/>
                  <a:chExt cx="1237331" cy="152400"/>
                </a:xfrm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2039269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3124200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4" name="Straight Arrow Connector 103"/>
                  <p:cNvCxnSpPr>
                    <a:stCxn id="102" idx="6"/>
                    <a:endCxn id="103" idx="2"/>
                  </p:cNvCxnSpPr>
                  <p:nvPr/>
                </p:nvCxnSpPr>
                <p:spPr>
                  <a:xfrm>
                    <a:off x="2191669" y="1676400"/>
                    <a:ext cx="932531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3826011" y="272876"/>
                  <a:ext cx="1237331" cy="152400"/>
                  <a:chOff x="2039269" y="1600200"/>
                  <a:chExt cx="1237331" cy="152400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2039269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3124200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1" name="Straight Arrow Connector 100"/>
                  <p:cNvCxnSpPr>
                    <a:stCxn id="99" idx="6"/>
                    <a:endCxn id="100" idx="2"/>
                  </p:cNvCxnSpPr>
                  <p:nvPr/>
                </p:nvCxnSpPr>
                <p:spPr>
                  <a:xfrm>
                    <a:off x="2191669" y="1676400"/>
                    <a:ext cx="932531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3826010" y="1263476"/>
                  <a:ext cx="1237331" cy="152400"/>
                  <a:chOff x="2039269" y="1600200"/>
                  <a:chExt cx="1237331" cy="152400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2039269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3124200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8" name="Straight Arrow Connector 97"/>
                  <p:cNvCxnSpPr>
                    <a:stCxn id="96" idx="6"/>
                    <a:endCxn id="97" idx="2"/>
                  </p:cNvCxnSpPr>
                  <p:nvPr/>
                </p:nvCxnSpPr>
                <p:spPr>
                  <a:xfrm>
                    <a:off x="2191669" y="1676400"/>
                    <a:ext cx="932531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826011" y="2330276"/>
                  <a:ext cx="1237331" cy="152400"/>
                  <a:chOff x="2039269" y="1600200"/>
                  <a:chExt cx="1237331" cy="152400"/>
                </a:xfrm>
              </p:grpSpPr>
              <p:sp>
                <p:nvSpPr>
                  <p:cNvPr id="93" name="Oval 92"/>
                  <p:cNvSpPr/>
                  <p:nvPr/>
                </p:nvSpPr>
                <p:spPr>
                  <a:xfrm>
                    <a:off x="2039269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3124200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5" name="Straight Arrow Connector 94"/>
                  <p:cNvCxnSpPr>
                    <a:stCxn id="93" idx="6"/>
                    <a:endCxn id="94" idx="2"/>
                  </p:cNvCxnSpPr>
                  <p:nvPr/>
                </p:nvCxnSpPr>
                <p:spPr>
                  <a:xfrm>
                    <a:off x="2191669" y="1676400"/>
                    <a:ext cx="932531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Arrow Connector 72"/>
                <p:cNvCxnSpPr>
                  <a:stCxn id="112" idx="5"/>
                  <a:endCxn id="102" idx="1"/>
                </p:cNvCxnSpPr>
                <p:nvPr/>
              </p:nvCxnSpPr>
              <p:spPr>
                <a:xfrm>
                  <a:off x="1201688" y="402958"/>
                  <a:ext cx="665440" cy="2622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>
                  <a:stCxn id="109" idx="7"/>
                  <a:endCxn id="102" idx="2"/>
                </p:cNvCxnSpPr>
                <p:nvPr/>
              </p:nvCxnSpPr>
              <p:spPr>
                <a:xfrm flipV="1">
                  <a:off x="1201687" y="719137"/>
                  <a:ext cx="643123" cy="5666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>
                  <a:stCxn id="103" idx="7"/>
                  <a:endCxn id="99" idx="3"/>
                </p:cNvCxnSpPr>
                <p:nvPr/>
              </p:nvCxnSpPr>
              <p:spPr>
                <a:xfrm flipV="1">
                  <a:off x="3059823" y="402958"/>
                  <a:ext cx="788506" cy="2622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>
                  <a:stCxn id="103" idx="6"/>
                  <a:endCxn id="96" idx="2"/>
                </p:cNvCxnSpPr>
                <p:nvPr/>
              </p:nvCxnSpPr>
              <p:spPr>
                <a:xfrm>
                  <a:off x="3082141" y="719137"/>
                  <a:ext cx="743869" cy="6205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362789" y="-20256"/>
                      <a:ext cx="4584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 smtClean="0"/>
                    </a:p>
                  </p:txBody>
                </p:sp>
              </mc:Choice>
              <mc:Fallback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2789" y="-20256"/>
                      <a:ext cx="458459" cy="369332"/>
                    </a:xfrm>
                    <a:prstGeom prst="rect">
                      <a:avLst/>
                    </a:prstGeom>
                    <a:blipFill rotWithShape="1">
                      <a:blip r:embed="rId2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4221987" y="-20256"/>
                      <a:ext cx="4453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 smtClean="0"/>
                    </a:p>
                  </p:txBody>
                </p:sp>
              </mc:Choice>
              <mc:Fallback>
                <p:sp>
                  <p:nvSpPr>
                    <p:cNvPr id="81" name="TextBox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21987" y="-20256"/>
                      <a:ext cx="445378" cy="369332"/>
                    </a:xfrm>
                    <a:prstGeom prst="rect">
                      <a:avLst/>
                    </a:prstGeom>
                    <a:blipFill rotWithShape="1">
                      <a:blip r:embed="rId3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3" name="Group 82"/>
                <p:cNvGrpSpPr/>
                <p:nvPr/>
              </p:nvGrpSpPr>
              <p:grpSpPr>
                <a:xfrm>
                  <a:off x="1866521" y="2243137"/>
                  <a:ext cx="1237331" cy="152400"/>
                  <a:chOff x="2039269" y="1600200"/>
                  <a:chExt cx="1237331" cy="152400"/>
                </a:xfrm>
              </p:grpSpPr>
              <p:sp>
                <p:nvSpPr>
                  <p:cNvPr id="90" name="Oval 89"/>
                  <p:cNvSpPr/>
                  <p:nvPr/>
                </p:nvSpPr>
                <p:spPr>
                  <a:xfrm>
                    <a:off x="2039269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4200" y="1600200"/>
                    <a:ext cx="152400" cy="1524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2" name="Straight Arrow Connector 91"/>
                  <p:cNvCxnSpPr>
                    <a:stCxn id="90" idx="6"/>
                    <a:endCxn id="91" idx="2"/>
                  </p:cNvCxnSpPr>
                  <p:nvPr/>
                </p:nvCxnSpPr>
                <p:spPr>
                  <a:xfrm>
                    <a:off x="2191669" y="1676400"/>
                    <a:ext cx="932531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Arrow Connector 83"/>
                <p:cNvCxnSpPr>
                  <a:stCxn id="106" idx="6"/>
                  <a:endCxn id="90" idx="2"/>
                </p:cNvCxnSpPr>
                <p:nvPr/>
              </p:nvCxnSpPr>
              <p:spPr>
                <a:xfrm flipV="1">
                  <a:off x="1224006" y="2319337"/>
                  <a:ext cx="642515" cy="871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>
                  <a:stCxn id="112" idx="4"/>
                  <a:endCxn id="90" idx="1"/>
                </p:cNvCxnSpPr>
                <p:nvPr/>
              </p:nvCxnSpPr>
              <p:spPr>
                <a:xfrm>
                  <a:off x="1147806" y="425276"/>
                  <a:ext cx="741033" cy="18401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>
                  <a:stCxn id="91" idx="6"/>
                  <a:endCxn id="93" idx="2"/>
                </p:cNvCxnSpPr>
                <p:nvPr/>
              </p:nvCxnSpPr>
              <p:spPr>
                <a:xfrm>
                  <a:off x="3103852" y="2319337"/>
                  <a:ext cx="722159" cy="871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>
                  <a:stCxn id="106" idx="7"/>
                  <a:endCxn id="96" idx="3"/>
                </p:cNvCxnSpPr>
                <p:nvPr/>
              </p:nvCxnSpPr>
              <p:spPr>
                <a:xfrm flipV="1">
                  <a:off x="1201688" y="1393558"/>
                  <a:ext cx="2646640" cy="95903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109" idx="5"/>
                  <a:endCxn id="93" idx="1"/>
                </p:cNvCxnSpPr>
                <p:nvPr/>
              </p:nvCxnSpPr>
              <p:spPr>
                <a:xfrm>
                  <a:off x="1201687" y="1393558"/>
                  <a:ext cx="2646642" cy="95903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>
                  <a:stCxn id="91" idx="7"/>
                  <a:endCxn id="99" idx="4"/>
                </p:cNvCxnSpPr>
                <p:nvPr/>
              </p:nvCxnSpPr>
              <p:spPr>
                <a:xfrm flipV="1">
                  <a:off x="3081534" y="425276"/>
                  <a:ext cx="820677" cy="184017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373853" y="118243"/>
                    <a:ext cx="4466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3853" y="118243"/>
                    <a:ext cx="446661" cy="369332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422233" y="1029406"/>
                    <a:ext cx="4519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2233" y="1029406"/>
                    <a:ext cx="451983" cy="369332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4152942" y="2544827"/>
                  <a:ext cx="4519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42" y="2544827"/>
                  <a:ext cx="45198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5033267" y="2360161"/>
                  <a:ext cx="4519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3267" y="2360161"/>
                  <a:ext cx="45198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180630" y="4081152"/>
                  <a:ext cx="4519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0630" y="4081152"/>
                  <a:ext cx="45198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5033267" y="3281039"/>
                  <a:ext cx="4519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3267" y="3281039"/>
                  <a:ext cx="45198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696" y="5589240"/>
            <a:ext cx="5953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1983921" y="2228379"/>
            <a:ext cx="4947558" cy="532744"/>
          </a:xfrm>
          <a:custGeom>
            <a:avLst/>
            <a:gdLst>
              <a:gd name="connsiteX0" fmla="*/ 0 w 4947558"/>
              <a:gd name="connsiteY0" fmla="*/ 114771 h 532744"/>
              <a:gd name="connsiteX1" fmla="*/ 1314450 w 4947558"/>
              <a:gd name="connsiteY1" fmla="*/ 114771 h 532744"/>
              <a:gd name="connsiteX2" fmla="*/ 2024743 w 4947558"/>
              <a:gd name="connsiteY2" fmla="*/ 474000 h 532744"/>
              <a:gd name="connsiteX3" fmla="*/ 2873829 w 4947558"/>
              <a:gd name="connsiteY3" fmla="*/ 490328 h 532744"/>
              <a:gd name="connsiteX4" fmla="*/ 3804558 w 4947558"/>
              <a:gd name="connsiteY4" fmla="*/ 57621 h 532744"/>
              <a:gd name="connsiteX5" fmla="*/ 4947558 w 4947558"/>
              <a:gd name="connsiteY5" fmla="*/ 16800 h 53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7558" h="532744">
                <a:moveTo>
                  <a:pt x="0" y="114771"/>
                </a:moveTo>
                <a:cubicBezTo>
                  <a:pt x="488496" y="84835"/>
                  <a:pt x="976993" y="54900"/>
                  <a:pt x="1314450" y="114771"/>
                </a:cubicBezTo>
                <a:cubicBezTo>
                  <a:pt x="1651907" y="174642"/>
                  <a:pt x="1764847" y="411407"/>
                  <a:pt x="2024743" y="474000"/>
                </a:cubicBezTo>
                <a:cubicBezTo>
                  <a:pt x="2284639" y="536593"/>
                  <a:pt x="2577193" y="559724"/>
                  <a:pt x="2873829" y="490328"/>
                </a:cubicBezTo>
                <a:cubicBezTo>
                  <a:pt x="3170465" y="420932"/>
                  <a:pt x="3458937" y="136542"/>
                  <a:pt x="3804558" y="57621"/>
                </a:cubicBezTo>
                <a:cubicBezTo>
                  <a:pt x="4150180" y="-21300"/>
                  <a:pt x="4548869" y="-2250"/>
                  <a:pt x="4947558" y="16800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67593" y="2902113"/>
            <a:ext cx="4898571" cy="2206354"/>
          </a:xfrm>
          <a:custGeom>
            <a:avLst/>
            <a:gdLst>
              <a:gd name="connsiteX0" fmla="*/ 0 w 4898571"/>
              <a:gd name="connsiteY0" fmla="*/ 86016 h 2206354"/>
              <a:gd name="connsiteX1" fmla="*/ 906236 w 4898571"/>
              <a:gd name="connsiteY1" fmla="*/ 102344 h 2206354"/>
              <a:gd name="connsiteX2" fmla="*/ 1273628 w 4898571"/>
              <a:gd name="connsiteY2" fmla="*/ 559544 h 2206354"/>
              <a:gd name="connsiteX3" fmla="*/ 1592036 w 4898571"/>
              <a:gd name="connsiteY3" fmla="*/ 1449451 h 2206354"/>
              <a:gd name="connsiteX4" fmla="*/ 1861457 w 4898571"/>
              <a:gd name="connsiteY4" fmla="*/ 2029116 h 2206354"/>
              <a:gd name="connsiteX5" fmla="*/ 2971800 w 4898571"/>
              <a:gd name="connsiteY5" fmla="*/ 2159744 h 2206354"/>
              <a:gd name="connsiteX6" fmla="*/ 3567793 w 4898571"/>
              <a:gd name="connsiteY6" fmla="*/ 1318823 h 2206354"/>
              <a:gd name="connsiteX7" fmla="*/ 4024993 w 4898571"/>
              <a:gd name="connsiteY7" fmla="*/ 175823 h 2206354"/>
              <a:gd name="connsiteX8" fmla="*/ 4898571 w 4898571"/>
              <a:gd name="connsiteY8" fmla="*/ 4373 h 2206354"/>
              <a:gd name="connsiteX9" fmla="*/ 4898571 w 4898571"/>
              <a:gd name="connsiteY9" fmla="*/ 4373 h 220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8571" h="2206354">
                <a:moveTo>
                  <a:pt x="0" y="86016"/>
                </a:moveTo>
                <a:cubicBezTo>
                  <a:pt x="346982" y="54719"/>
                  <a:pt x="693965" y="23423"/>
                  <a:pt x="906236" y="102344"/>
                </a:cubicBezTo>
                <a:cubicBezTo>
                  <a:pt x="1118507" y="181265"/>
                  <a:pt x="1159328" y="335026"/>
                  <a:pt x="1273628" y="559544"/>
                </a:cubicBezTo>
                <a:cubicBezTo>
                  <a:pt x="1387928" y="784062"/>
                  <a:pt x="1494065" y="1204522"/>
                  <a:pt x="1592036" y="1449451"/>
                </a:cubicBezTo>
                <a:cubicBezTo>
                  <a:pt x="1690008" y="1694380"/>
                  <a:pt x="1631496" y="1910734"/>
                  <a:pt x="1861457" y="2029116"/>
                </a:cubicBezTo>
                <a:cubicBezTo>
                  <a:pt x="2091418" y="2147498"/>
                  <a:pt x="2687411" y="2278126"/>
                  <a:pt x="2971800" y="2159744"/>
                </a:cubicBezTo>
                <a:cubicBezTo>
                  <a:pt x="3256189" y="2041362"/>
                  <a:pt x="3392261" y="1649476"/>
                  <a:pt x="3567793" y="1318823"/>
                </a:cubicBezTo>
                <a:cubicBezTo>
                  <a:pt x="3743325" y="988170"/>
                  <a:pt x="3803197" y="394898"/>
                  <a:pt x="4024993" y="175823"/>
                </a:cubicBezTo>
                <a:cubicBezTo>
                  <a:pt x="4246789" y="-43252"/>
                  <a:pt x="4898571" y="4373"/>
                  <a:pt x="4898571" y="4373"/>
                </a:cubicBezTo>
                <a:lnTo>
                  <a:pt x="4898571" y="4373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04" name="Straight Arrow Connector 21503"/>
          <p:cNvCxnSpPr/>
          <p:nvPr/>
        </p:nvCxnSpPr>
        <p:spPr>
          <a:xfrm>
            <a:off x="2978880" y="6093297"/>
            <a:ext cx="965755" cy="0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5358183" y="6093297"/>
            <a:ext cx="965755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35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9632" y="1537622"/>
            <a:ext cx="648072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000" dirty="0" smtClean="0">
                <a:latin typeface="Comic Sans MS" pitchFamily="66" charset="0"/>
              </a:rPr>
              <a:t>Inter-Session NC</a:t>
            </a:r>
          </a:p>
          <a:p>
            <a:pPr marL="1085850" lvl="1" indent="-34290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Only approximation of bounds 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[1]</a:t>
            </a:r>
          </a:p>
          <a:p>
            <a:pPr lvl="3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400" dirty="0" smtClean="0">
                <a:latin typeface="Comic Sans MS" pitchFamily="66" charset="0"/>
              </a:rPr>
              <a:t>Exponential number of variables</a:t>
            </a:r>
            <a:endParaRPr lang="en-US" sz="1400" baseline="30000" dirty="0" smtClean="0">
              <a:latin typeface="Comic Sans MS" pitchFamily="66" charset="0"/>
            </a:endParaRPr>
          </a:p>
          <a:p>
            <a:pPr lvl="3" indent="0" eaLnBrk="1" hangingPunct="1">
              <a:lnSpc>
                <a:spcPct val="150000"/>
              </a:lnSpc>
              <a:buClr>
                <a:srgbClr val="0070C0"/>
              </a:buClr>
            </a:pPr>
            <a:endParaRPr lang="en-US" sz="1400" baseline="30000" dirty="0">
              <a:latin typeface="Comic Sans MS" pitchFamily="66" charset="0"/>
            </a:endParaRPr>
          </a:p>
          <a:p>
            <a:pPr lvl="3" indent="0" eaLnBrk="1" hangingPunct="1">
              <a:lnSpc>
                <a:spcPct val="150000"/>
              </a:lnSpc>
              <a:buClr>
                <a:srgbClr val="0070C0"/>
              </a:buClr>
            </a:pPr>
            <a:endParaRPr lang="en-US" sz="1400" baseline="30000" dirty="0" smtClean="0">
              <a:latin typeface="Comic Sans MS" pitchFamily="66" charset="0"/>
            </a:endParaRPr>
          </a:p>
          <a:p>
            <a:pPr marL="1085850" lvl="1" indent="-342900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Code design: NP-hard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[5]</a:t>
            </a:r>
          </a:p>
          <a:p>
            <a:pPr lvl="3" indent="0" eaLnBrk="1" hangingPunct="1">
              <a:lnSpc>
                <a:spcPct val="150000"/>
              </a:lnSpc>
              <a:buClr>
                <a:srgbClr val="00B050"/>
              </a:buClr>
            </a:pPr>
            <a:r>
              <a:rPr lang="en-US" sz="1400" dirty="0" smtClean="0">
                <a:latin typeface="Comic Sans MS" pitchFamily="66" charset="0"/>
              </a:rPr>
              <a:t>LP, evolutionary approach</a:t>
            </a:r>
            <a:endParaRPr lang="en-US" sz="1400" baseline="30000" dirty="0">
              <a:latin typeface="Comic Sans MS" pitchFamily="66" charset="0"/>
            </a:endParaRPr>
          </a:p>
          <a:p>
            <a:pPr marL="1085850" lvl="1" indent="-34290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en-US" baseline="30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State of the Art - 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3668" y="5982379"/>
            <a:ext cx="6804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N. Harvey, et al, “On the Capacity of Information Networks”</a:t>
            </a:r>
          </a:p>
          <a:p>
            <a:r>
              <a:rPr lang="en-US" sz="1200" dirty="0" smtClean="0"/>
              <a:t>[2] A. R. Lehman and E. Lehman, “Complexity classification of network information flow problems”</a:t>
            </a:r>
          </a:p>
          <a:p>
            <a:r>
              <a:rPr lang="en-US" sz="1200" dirty="0" smtClean="0"/>
              <a:t>[3] D. </a:t>
            </a:r>
            <a:r>
              <a:rPr lang="en-US" sz="1200" dirty="0" err="1" smtClean="0"/>
              <a:t>Traskov</a:t>
            </a:r>
            <a:r>
              <a:rPr lang="en-US" sz="1200" dirty="0" smtClean="0"/>
              <a:t>, et al, “Network coding for multiple unicasts: An approach based on linear optimization”</a:t>
            </a:r>
          </a:p>
          <a:p>
            <a:r>
              <a:rPr lang="en-US" sz="1200" dirty="0" smtClean="0"/>
              <a:t>[4] M. Kim, et al, “An evolutionary approach to inter-session network coding”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2756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40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4635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Graph-Related Properties - 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23528" y="138315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to check p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(x) is not constant?</a:t>
            </a:r>
            <a:endParaRPr lang="en-US" sz="2400" baseline="-25000" dirty="0"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30" y="2637496"/>
            <a:ext cx="31908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4111605" y="2762132"/>
            <a:ext cx="1008112" cy="3984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6525267" y="1875611"/>
            <a:ext cx="91440" cy="91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6532904" y="2640817"/>
            <a:ext cx="91440" cy="91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cxnSpLocks noChangeAspect="1"/>
            <a:stCxn id="78" idx="4"/>
            <a:endCxn id="79" idx="0"/>
          </p:cNvCxnSpPr>
          <p:nvPr/>
        </p:nvCxnSpPr>
        <p:spPr>
          <a:xfrm>
            <a:off x="6570987" y="1967051"/>
            <a:ext cx="7637" cy="673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>
            <a:spLocks noChangeAspect="1"/>
          </p:cNvSpPr>
          <p:nvPr/>
        </p:nvSpPr>
        <p:spPr>
          <a:xfrm>
            <a:off x="7232519" y="1871706"/>
            <a:ext cx="91440" cy="91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7240156" y="2636912"/>
            <a:ext cx="91440" cy="91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>
            <a:cxnSpLocks noChangeAspect="1"/>
            <a:stCxn id="82" idx="4"/>
            <a:endCxn id="119" idx="0"/>
          </p:cNvCxnSpPr>
          <p:nvPr/>
        </p:nvCxnSpPr>
        <p:spPr>
          <a:xfrm>
            <a:off x="7278239" y="1963146"/>
            <a:ext cx="7637" cy="673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spect="1"/>
          </p:cNvSpPr>
          <p:nvPr/>
        </p:nvSpPr>
        <p:spPr>
          <a:xfrm>
            <a:off x="6444208" y="1567825"/>
            <a:ext cx="253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1</a:t>
            </a:r>
            <a:endParaRPr lang="en-US" sz="1200" dirty="0"/>
          </a:p>
        </p:txBody>
      </p:sp>
      <p:sp>
        <p:nvSpPr>
          <p:cNvPr id="121" name="Rectangle 120"/>
          <p:cNvSpPr>
            <a:spLocks noChangeAspect="1"/>
          </p:cNvSpPr>
          <p:nvPr/>
        </p:nvSpPr>
        <p:spPr>
          <a:xfrm>
            <a:off x="7138617" y="1567824"/>
            <a:ext cx="279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2</a:t>
            </a:r>
            <a:endParaRPr lang="en-US" sz="1200" dirty="0"/>
          </a:p>
        </p:txBody>
      </p:sp>
      <p:sp>
        <p:nvSpPr>
          <p:cNvPr id="122" name="Rectangle 121"/>
          <p:cNvSpPr>
            <a:spLocks noChangeAspect="1"/>
          </p:cNvSpPr>
          <p:nvPr/>
        </p:nvSpPr>
        <p:spPr>
          <a:xfrm>
            <a:off x="6444208" y="2780928"/>
            <a:ext cx="253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1</a:t>
            </a:r>
            <a:endParaRPr lang="en-US" sz="1200" dirty="0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164288" y="2780928"/>
            <a:ext cx="279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3</a:t>
            </a:r>
            <a:endParaRPr lang="en-US" sz="1200" dirty="0"/>
          </a:p>
        </p:txBody>
      </p:sp>
      <p:sp>
        <p:nvSpPr>
          <p:cNvPr id="17" name="Left Brace 16"/>
          <p:cNvSpPr/>
          <p:nvPr/>
        </p:nvSpPr>
        <p:spPr>
          <a:xfrm>
            <a:off x="5364088" y="1613990"/>
            <a:ext cx="504056" cy="2751154"/>
          </a:xfrm>
          <a:prstGeom prst="lef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249625" y="4632809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257262" y="5820249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>
            <a:stCxn id="146" idx="4"/>
            <a:endCxn id="147" idx="0"/>
          </p:cNvCxnSpPr>
          <p:nvPr/>
        </p:nvCxnSpPr>
        <p:spPr>
          <a:xfrm>
            <a:off x="3325825" y="4785209"/>
            <a:ext cx="7637" cy="1035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4207211" y="4628904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214848" y="5816344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stCxn id="149" idx="4"/>
            <a:endCxn id="150" idx="0"/>
          </p:cNvCxnSpPr>
          <p:nvPr/>
        </p:nvCxnSpPr>
        <p:spPr>
          <a:xfrm>
            <a:off x="4283411" y="4781304"/>
            <a:ext cx="7637" cy="1035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3181394" y="4263477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4138980" y="424198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3168746" y="604239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4126332" y="602089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3</a:t>
            </a:r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717180" y="4122146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Arrow Connector 156"/>
          <p:cNvCxnSpPr>
            <a:stCxn id="156" idx="3"/>
            <a:endCxn id="146" idx="7"/>
          </p:cNvCxnSpPr>
          <p:nvPr/>
        </p:nvCxnSpPr>
        <p:spPr>
          <a:xfrm flipH="1">
            <a:off x="3379707" y="4252228"/>
            <a:ext cx="359791" cy="402899"/>
          </a:xfrm>
          <a:prstGeom prst="straightConnector1">
            <a:avLst/>
          </a:prstGeom>
          <a:ln w="95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6" idx="5"/>
            <a:endCxn id="153" idx="2"/>
          </p:cNvCxnSpPr>
          <p:nvPr/>
        </p:nvCxnSpPr>
        <p:spPr>
          <a:xfrm>
            <a:off x="3847262" y="4252228"/>
            <a:ext cx="454583" cy="359086"/>
          </a:xfrm>
          <a:prstGeom prst="straightConnector1">
            <a:avLst/>
          </a:prstGeom>
          <a:ln w="95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>
            <a:off x="3694862" y="6314031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47" idx="4"/>
            <a:endCxn id="159" idx="1"/>
          </p:cNvCxnSpPr>
          <p:nvPr/>
        </p:nvCxnSpPr>
        <p:spPr>
          <a:xfrm>
            <a:off x="3333462" y="5972649"/>
            <a:ext cx="383718" cy="363700"/>
          </a:xfrm>
          <a:prstGeom prst="straightConnector1">
            <a:avLst/>
          </a:prstGeom>
          <a:ln w="95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0" idx="3"/>
            <a:endCxn id="159" idx="7"/>
          </p:cNvCxnSpPr>
          <p:nvPr/>
        </p:nvCxnSpPr>
        <p:spPr>
          <a:xfrm flipH="1">
            <a:off x="3824944" y="5946426"/>
            <a:ext cx="412222" cy="389923"/>
          </a:xfrm>
          <a:prstGeom prst="straightConnector1">
            <a:avLst/>
          </a:prstGeom>
          <a:ln w="95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spect="1"/>
          </p:cNvSpPr>
          <p:nvPr/>
        </p:nvSpPr>
        <p:spPr>
          <a:xfrm>
            <a:off x="6529617" y="3567498"/>
            <a:ext cx="91440" cy="91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537254" y="4332704"/>
            <a:ext cx="91440" cy="91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cxnSpLocks noChangeAspect="1"/>
            <a:stCxn id="44" idx="4"/>
            <a:endCxn id="48" idx="0"/>
          </p:cNvCxnSpPr>
          <p:nvPr/>
        </p:nvCxnSpPr>
        <p:spPr>
          <a:xfrm>
            <a:off x="6575337" y="3658938"/>
            <a:ext cx="714889" cy="669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>
            <a:spLocks noChangeAspect="1"/>
          </p:cNvSpPr>
          <p:nvPr/>
        </p:nvSpPr>
        <p:spPr>
          <a:xfrm>
            <a:off x="7236869" y="3563593"/>
            <a:ext cx="91440" cy="91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7244506" y="4328799"/>
            <a:ext cx="91440" cy="914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cxnSpLocks noChangeAspect="1"/>
            <a:stCxn id="47" idx="4"/>
            <a:endCxn id="45" idx="0"/>
          </p:cNvCxnSpPr>
          <p:nvPr/>
        </p:nvCxnSpPr>
        <p:spPr>
          <a:xfrm flipH="1">
            <a:off x="6582974" y="3655033"/>
            <a:ext cx="699615" cy="677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6448558" y="3259712"/>
            <a:ext cx="253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1</a:t>
            </a:r>
            <a:endParaRPr lang="en-US" sz="1200" dirty="0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7150604" y="3238217"/>
            <a:ext cx="279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2</a:t>
            </a:r>
            <a:endParaRPr lang="en-US" sz="1200" dirty="0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6448558" y="4472815"/>
            <a:ext cx="253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1</a:t>
            </a:r>
            <a:endParaRPr lang="en-US" sz="1200" dirty="0"/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7168638" y="4472815"/>
            <a:ext cx="279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9422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41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Graph-Related Properties - 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23528" y="138315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Linearization Property</a:t>
            </a:r>
            <a:endParaRPr lang="en-US" sz="2400" baseline="-25000" dirty="0">
              <a:latin typeface="Comic Sans MS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37062" y="3006427"/>
            <a:ext cx="1801812" cy="260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57674" y="2613830"/>
            <a:ext cx="252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Assign values to x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966" y="2896691"/>
            <a:ext cx="3752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948264" y="3373488"/>
            <a:ext cx="72008" cy="9916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308304" y="3496766"/>
            <a:ext cx="936104" cy="8683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96905" y="4436186"/>
            <a:ext cx="2184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Max degree = 1</a:t>
            </a:r>
            <a:endParaRPr lang="en-US" sz="2000" baseline="-250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78188"/>
            <a:ext cx="1295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36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42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Graph-Related Properties - III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23528" y="138315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Intuition behind Linearization Property</a:t>
            </a:r>
            <a:endParaRPr lang="en-US" sz="2400" baseline="-25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5259"/>
            <a:ext cx="27527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83405" y="2409769"/>
            <a:ext cx="1525523" cy="2751318"/>
            <a:chOff x="609600" y="1946621"/>
            <a:chExt cx="1676400" cy="3210101"/>
          </a:xfrm>
        </p:grpSpPr>
        <p:sp>
          <p:nvSpPr>
            <p:cNvPr id="7" name="TextBox 6"/>
            <p:cNvSpPr txBox="1"/>
            <p:nvPr/>
          </p:nvSpPr>
          <p:spPr>
            <a:xfrm>
              <a:off x="742950" y="4797623"/>
              <a:ext cx="247650" cy="35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1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2950" y="1981200"/>
              <a:ext cx="247650" cy="35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1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62150" y="4797623"/>
              <a:ext cx="247650" cy="35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3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94172" y="1946621"/>
              <a:ext cx="247650" cy="35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2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09625" y="2288977"/>
              <a:ext cx="152400" cy="2550210"/>
              <a:chOff x="1219200" y="2212777"/>
              <a:chExt cx="152400" cy="255021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219200" y="2212777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1295400" y="2323613"/>
                <a:ext cx="0" cy="343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219200" y="2667000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1295400" y="2819400"/>
                <a:ext cx="0" cy="343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1219200" y="3162787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1295400" y="3276600"/>
                <a:ext cx="0" cy="343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219200" y="3619987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1295400" y="3771413"/>
                <a:ext cx="0" cy="343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1219200" y="4114800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1295400" y="4267200"/>
                <a:ext cx="0" cy="343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1219200" y="4610587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28825" y="2286000"/>
              <a:ext cx="152400" cy="2550210"/>
              <a:chOff x="1219200" y="2212777"/>
              <a:chExt cx="152400" cy="255021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219200" y="2212777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1295400" y="2323613"/>
                <a:ext cx="0" cy="343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219200" y="2667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1295400" y="2819400"/>
                <a:ext cx="0" cy="3433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1219200" y="316278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1295400" y="3276600"/>
                <a:ext cx="0" cy="3433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1219200" y="361998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1295400" y="3771413"/>
                <a:ext cx="0" cy="3433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1219200" y="4114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1295400" y="4267200"/>
                <a:ext cx="0" cy="343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1219200" y="4610587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H="1">
              <a:off x="939707" y="3312210"/>
              <a:ext cx="1089118" cy="4062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962025" y="3315187"/>
              <a:ext cx="1089118" cy="4003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09600" y="2306782"/>
              <a:ext cx="0" cy="241910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86000" y="2362200"/>
              <a:ext cx="0" cy="2362200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1086716" y="2306782"/>
              <a:ext cx="858982" cy="2382982"/>
            </a:xfrm>
            <a:custGeom>
              <a:avLst/>
              <a:gdLst>
                <a:gd name="connsiteX0" fmla="*/ 0 w 858982"/>
                <a:gd name="connsiteY0" fmla="*/ 0 h 2382982"/>
                <a:gd name="connsiteX1" fmla="*/ 0 w 858982"/>
                <a:gd name="connsiteY1" fmla="*/ 0 h 2382982"/>
                <a:gd name="connsiteX2" fmla="*/ 0 w 858982"/>
                <a:gd name="connsiteY2" fmla="*/ 886691 h 2382982"/>
                <a:gd name="connsiteX3" fmla="*/ 858982 w 858982"/>
                <a:gd name="connsiteY3" fmla="*/ 1219200 h 2382982"/>
                <a:gd name="connsiteX4" fmla="*/ 858982 w 858982"/>
                <a:gd name="connsiteY4" fmla="*/ 2382982 h 238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982" h="2382982">
                  <a:moveTo>
                    <a:pt x="0" y="0"/>
                  </a:moveTo>
                  <a:lnTo>
                    <a:pt x="0" y="0"/>
                  </a:lnTo>
                  <a:lnTo>
                    <a:pt x="0" y="886691"/>
                  </a:lnTo>
                  <a:lnTo>
                    <a:pt x="858982" y="1219200"/>
                  </a:lnTo>
                  <a:lnTo>
                    <a:pt x="858982" y="2382982"/>
                  </a:lnTo>
                </a:path>
              </a:pathLst>
            </a:custGeom>
            <a:ln w="254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86716" y="2306782"/>
              <a:ext cx="817418" cy="2410691"/>
            </a:xfrm>
            <a:custGeom>
              <a:avLst/>
              <a:gdLst>
                <a:gd name="connsiteX0" fmla="*/ 817418 w 817418"/>
                <a:gd name="connsiteY0" fmla="*/ 0 h 2410691"/>
                <a:gd name="connsiteX1" fmla="*/ 817418 w 817418"/>
                <a:gd name="connsiteY1" fmla="*/ 0 h 2410691"/>
                <a:gd name="connsiteX2" fmla="*/ 817418 w 817418"/>
                <a:gd name="connsiteY2" fmla="*/ 900545 h 2410691"/>
                <a:gd name="connsiteX3" fmla="*/ 0 w 817418"/>
                <a:gd name="connsiteY3" fmla="*/ 1233054 h 2410691"/>
                <a:gd name="connsiteX4" fmla="*/ 0 w 817418"/>
                <a:gd name="connsiteY4" fmla="*/ 2410691 h 24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18" h="2410691">
                  <a:moveTo>
                    <a:pt x="817418" y="0"/>
                  </a:moveTo>
                  <a:lnTo>
                    <a:pt x="817418" y="0"/>
                  </a:lnTo>
                  <a:lnTo>
                    <a:pt x="817418" y="900545"/>
                  </a:lnTo>
                  <a:lnTo>
                    <a:pt x="0" y="1233054"/>
                  </a:lnTo>
                  <a:lnTo>
                    <a:pt x="0" y="2410691"/>
                  </a:lnTo>
                </a:path>
              </a:pathLst>
            </a:custGeom>
            <a:ln w="254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708377" y="3223121"/>
            <a:ext cx="45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08378" y="3575920"/>
            <a:ext cx="3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e</a:t>
            </a:r>
            <a:r>
              <a:rPr lang="en-US" sz="1400" dirty="0" smtClean="0">
                <a:latin typeface="Comic Sans MS" pitchFamily="66" charset="0"/>
              </a:rPr>
              <a:t>’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059930" y="3972047"/>
            <a:ext cx="999902" cy="0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059930" y="3066940"/>
            <a:ext cx="999902" cy="0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323528" y="4791828"/>
            <a:ext cx="864096" cy="293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318"/>
            <a:ext cx="23526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04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43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Graph-Related Properties - IV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23528" y="138315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Square-Term Property</a:t>
            </a:r>
            <a:endParaRPr lang="en-US" sz="2400" baseline="-250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375" y="2226242"/>
            <a:ext cx="28860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665" y="3312418"/>
            <a:ext cx="1664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Implication:</a:t>
            </a:r>
            <a:endParaRPr lang="en-US" sz="2000" baseline="-250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7048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857674" y="4367589"/>
            <a:ext cx="1801812" cy="260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78286" y="3974992"/>
            <a:ext cx="252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Assign values to x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59658"/>
            <a:ext cx="35242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11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44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Graph-Related Properties - V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23528" y="1383158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Intuition behind Square-Term Property</a:t>
            </a:r>
            <a:endParaRPr lang="en-US" sz="2400" baseline="-25000" dirty="0"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44436" y="3200400"/>
            <a:ext cx="1641764" cy="2667000"/>
            <a:chOff x="2244436" y="3048000"/>
            <a:chExt cx="1641764" cy="2667000"/>
          </a:xfrm>
        </p:grpSpPr>
        <p:sp>
          <p:nvSpPr>
            <p:cNvPr id="6" name="Oval 5"/>
            <p:cNvSpPr/>
            <p:nvPr/>
          </p:nvSpPr>
          <p:spPr>
            <a:xfrm>
              <a:off x="2346960" y="3352800"/>
              <a:ext cx="152400" cy="1448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657600" y="3352800"/>
              <a:ext cx="152400" cy="1448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62200" y="5265307"/>
              <a:ext cx="152400" cy="1448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72840" y="5265307"/>
              <a:ext cx="152400" cy="1448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48000" y="3810000"/>
              <a:ext cx="152400" cy="1448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048000" y="4350907"/>
              <a:ext cx="152400" cy="1448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48000" y="4884307"/>
              <a:ext cx="152400" cy="14489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6" idx="1"/>
              <a:endCxn id="12" idx="1"/>
            </p:cNvCxnSpPr>
            <p:nvPr/>
          </p:nvCxnSpPr>
          <p:spPr>
            <a:xfrm>
              <a:off x="2369278" y="3374019"/>
              <a:ext cx="70104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3"/>
            </p:cNvCxnSpPr>
            <p:nvPr/>
          </p:nvCxnSpPr>
          <p:spPr>
            <a:xfrm flipH="1">
              <a:off x="3124200" y="3476474"/>
              <a:ext cx="555718" cy="3547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0"/>
              <a:endCxn id="13" idx="0"/>
            </p:cNvCxnSpPr>
            <p:nvPr/>
          </p:nvCxnSpPr>
          <p:spPr>
            <a:xfrm>
              <a:off x="3124200" y="3810000"/>
              <a:ext cx="0" cy="5409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4"/>
              <a:endCxn id="14" idx="0"/>
            </p:cNvCxnSpPr>
            <p:nvPr/>
          </p:nvCxnSpPr>
          <p:spPr>
            <a:xfrm>
              <a:off x="3124200" y="4495800"/>
              <a:ext cx="0" cy="3885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4" idx="3"/>
              <a:endCxn id="9" idx="7"/>
            </p:cNvCxnSpPr>
            <p:nvPr/>
          </p:nvCxnSpPr>
          <p:spPr>
            <a:xfrm flipH="1">
              <a:off x="2492282" y="5007981"/>
              <a:ext cx="578036" cy="278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5"/>
              <a:endCxn id="11" idx="1"/>
            </p:cNvCxnSpPr>
            <p:nvPr/>
          </p:nvCxnSpPr>
          <p:spPr>
            <a:xfrm>
              <a:off x="3178082" y="5007981"/>
              <a:ext cx="517076" cy="278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266950" y="3048000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1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81400" y="3048000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2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24100" y="5407223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1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8550" y="5407223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3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44436" y="3505200"/>
              <a:ext cx="706582" cy="1620982"/>
            </a:xfrm>
            <a:custGeom>
              <a:avLst/>
              <a:gdLst>
                <a:gd name="connsiteX0" fmla="*/ 0 w 706582"/>
                <a:gd name="connsiteY0" fmla="*/ 0 h 1620982"/>
                <a:gd name="connsiteX1" fmla="*/ 706582 w 706582"/>
                <a:gd name="connsiteY1" fmla="*/ 429491 h 1620982"/>
                <a:gd name="connsiteX2" fmla="*/ 706582 w 706582"/>
                <a:gd name="connsiteY2" fmla="*/ 1343891 h 1620982"/>
                <a:gd name="connsiteX3" fmla="*/ 110837 w 706582"/>
                <a:gd name="connsiteY3" fmla="*/ 1620982 h 162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6582" h="1620982">
                  <a:moveTo>
                    <a:pt x="0" y="0"/>
                  </a:moveTo>
                  <a:lnTo>
                    <a:pt x="706582" y="429491"/>
                  </a:lnTo>
                  <a:lnTo>
                    <a:pt x="706582" y="1343891"/>
                  </a:lnTo>
                  <a:lnTo>
                    <a:pt x="110837" y="1620982"/>
                  </a:lnTo>
                </a:path>
              </a:pathLst>
            </a:custGeom>
            <a:ln w="2540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297382" y="3546764"/>
              <a:ext cx="554182" cy="1593272"/>
            </a:xfrm>
            <a:custGeom>
              <a:avLst/>
              <a:gdLst>
                <a:gd name="connsiteX0" fmla="*/ 554182 w 554182"/>
                <a:gd name="connsiteY0" fmla="*/ 0 h 1593272"/>
                <a:gd name="connsiteX1" fmla="*/ 0 w 554182"/>
                <a:gd name="connsiteY1" fmla="*/ 346363 h 1593272"/>
                <a:gd name="connsiteX2" fmla="*/ 0 w 554182"/>
                <a:gd name="connsiteY2" fmla="*/ 1288472 h 1593272"/>
                <a:gd name="connsiteX3" fmla="*/ 554182 w 554182"/>
                <a:gd name="connsiteY3" fmla="*/ 1593272 h 159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182" h="1593272">
                  <a:moveTo>
                    <a:pt x="554182" y="0"/>
                  </a:moveTo>
                  <a:lnTo>
                    <a:pt x="0" y="346363"/>
                  </a:lnTo>
                  <a:lnTo>
                    <a:pt x="0" y="1288472"/>
                  </a:lnTo>
                  <a:lnTo>
                    <a:pt x="554182" y="1593272"/>
                  </a:lnTo>
                </a:path>
              </a:pathLst>
            </a:custGeom>
            <a:ln w="2540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57550" y="3959423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e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57550" y="44928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e’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21182" y="3200400"/>
            <a:ext cx="1619250" cy="2667000"/>
            <a:chOff x="5121182" y="2590800"/>
            <a:chExt cx="1619250" cy="2667000"/>
          </a:xfrm>
        </p:grpSpPr>
        <p:sp>
          <p:nvSpPr>
            <p:cNvPr id="32" name="TextBox 31"/>
            <p:cNvSpPr txBox="1"/>
            <p:nvPr/>
          </p:nvSpPr>
          <p:spPr>
            <a:xfrm>
              <a:off x="5178332" y="4950023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1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92782" y="4950023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3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121182" y="2590800"/>
              <a:ext cx="1562100" cy="2362200"/>
              <a:chOff x="5121182" y="3048000"/>
              <a:chExt cx="1562100" cy="2362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201192" y="3352800"/>
                <a:ext cx="152400" cy="1448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511832" y="3352800"/>
                <a:ext cx="152400" cy="1448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216432" y="5265307"/>
                <a:ext cx="152400" cy="1448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527072" y="5265307"/>
                <a:ext cx="152400" cy="1448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902232" y="3810000"/>
                <a:ext cx="152400" cy="1448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902232" y="4350907"/>
                <a:ext cx="152400" cy="1448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902232" y="4884307"/>
                <a:ext cx="152400" cy="1448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>
                <a:stCxn id="35" idx="1"/>
                <a:endCxn id="39" idx="1"/>
              </p:cNvCxnSpPr>
              <p:nvPr/>
            </p:nvCxnSpPr>
            <p:spPr>
              <a:xfrm>
                <a:off x="5223510" y="3374019"/>
                <a:ext cx="70104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6" idx="3"/>
              </p:cNvCxnSpPr>
              <p:nvPr/>
            </p:nvCxnSpPr>
            <p:spPr>
              <a:xfrm flipH="1">
                <a:off x="5978432" y="3476474"/>
                <a:ext cx="555718" cy="3547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9" idx="0"/>
                <a:endCxn id="40" idx="0"/>
              </p:cNvCxnSpPr>
              <p:nvPr/>
            </p:nvCxnSpPr>
            <p:spPr>
              <a:xfrm>
                <a:off x="5978432" y="3810000"/>
                <a:ext cx="0" cy="5409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0" idx="4"/>
                <a:endCxn id="41" idx="0"/>
              </p:cNvCxnSpPr>
              <p:nvPr/>
            </p:nvCxnSpPr>
            <p:spPr>
              <a:xfrm>
                <a:off x="5978432" y="4495800"/>
                <a:ext cx="0" cy="3885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41" idx="3"/>
                <a:endCxn id="37" idx="7"/>
              </p:cNvCxnSpPr>
              <p:nvPr/>
            </p:nvCxnSpPr>
            <p:spPr>
              <a:xfrm flipH="1">
                <a:off x="5346514" y="5007981"/>
                <a:ext cx="578036" cy="2785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1" idx="5"/>
                <a:endCxn id="38" idx="1"/>
              </p:cNvCxnSpPr>
              <p:nvPr/>
            </p:nvCxnSpPr>
            <p:spPr>
              <a:xfrm>
                <a:off x="6032314" y="5007981"/>
                <a:ext cx="517076" cy="2785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121182" y="3048000"/>
                <a:ext cx="247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mic Sans MS" pitchFamily="66" charset="0"/>
                  </a:rPr>
                  <a:t>1</a:t>
                </a:r>
                <a:endParaRPr lang="en-US" sz="1400" baseline="-25000" dirty="0">
                  <a:latin typeface="Comic Sans MS" pitchFamily="66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435632" y="3048000"/>
                <a:ext cx="247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mic Sans MS" pitchFamily="66" charset="0"/>
                  </a:rPr>
                  <a:t>2</a:t>
                </a:r>
                <a:endParaRPr lang="en-US" sz="1400" baseline="-25000" dirty="0">
                  <a:latin typeface="Comic Sans MS" pitchFamily="66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5126182" y="3477491"/>
                <a:ext cx="1551709" cy="1717964"/>
              </a:xfrm>
              <a:custGeom>
                <a:avLst/>
                <a:gdLst>
                  <a:gd name="connsiteX0" fmla="*/ 0 w 1551709"/>
                  <a:gd name="connsiteY0" fmla="*/ 0 h 1717964"/>
                  <a:gd name="connsiteX1" fmla="*/ 1011382 w 1551709"/>
                  <a:gd name="connsiteY1" fmla="*/ 609600 h 1717964"/>
                  <a:gd name="connsiteX2" fmla="*/ 1011382 w 1551709"/>
                  <a:gd name="connsiteY2" fmla="*/ 1427018 h 1717964"/>
                  <a:gd name="connsiteX3" fmla="*/ 1551709 w 1551709"/>
                  <a:gd name="connsiteY3" fmla="*/ 1717964 h 171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1709" h="1717964">
                    <a:moveTo>
                      <a:pt x="0" y="0"/>
                    </a:moveTo>
                    <a:lnTo>
                      <a:pt x="1011382" y="609600"/>
                    </a:lnTo>
                    <a:lnTo>
                      <a:pt x="1011382" y="1427018"/>
                    </a:lnTo>
                    <a:lnTo>
                      <a:pt x="1551709" y="1717964"/>
                    </a:lnTo>
                  </a:path>
                </a:pathLst>
              </a:custGeom>
              <a:ln w="25400">
                <a:solidFill>
                  <a:srgbClr val="FFC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5223164" y="3546764"/>
                <a:ext cx="1440872" cy="1634836"/>
              </a:xfrm>
              <a:custGeom>
                <a:avLst/>
                <a:gdLst>
                  <a:gd name="connsiteX0" fmla="*/ 1440872 w 1440872"/>
                  <a:gd name="connsiteY0" fmla="*/ 0 h 1634836"/>
                  <a:gd name="connsiteX1" fmla="*/ 623454 w 1440872"/>
                  <a:gd name="connsiteY1" fmla="*/ 526472 h 1634836"/>
                  <a:gd name="connsiteX2" fmla="*/ 623454 w 1440872"/>
                  <a:gd name="connsiteY2" fmla="*/ 1316181 h 1634836"/>
                  <a:gd name="connsiteX3" fmla="*/ 0 w 1440872"/>
                  <a:gd name="connsiteY3" fmla="*/ 1634836 h 163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0872" h="1634836">
                    <a:moveTo>
                      <a:pt x="1440872" y="0"/>
                    </a:moveTo>
                    <a:lnTo>
                      <a:pt x="623454" y="526472"/>
                    </a:lnTo>
                    <a:lnTo>
                      <a:pt x="623454" y="1316181"/>
                    </a:lnTo>
                    <a:lnTo>
                      <a:pt x="0" y="1634836"/>
                    </a:lnTo>
                  </a:path>
                </a:pathLst>
              </a:custGeom>
              <a:ln w="25400">
                <a:solidFill>
                  <a:srgbClr val="FFC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96000" y="3962400"/>
                <a:ext cx="247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mic Sans MS" pitchFamily="66" charset="0"/>
                  </a:rPr>
                  <a:t>e</a:t>
                </a:r>
                <a:endParaRPr lang="en-US" sz="1400" baseline="-25000" dirty="0">
                  <a:latin typeface="Comic Sans MS" pitchFamily="66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096000" y="4495800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mic Sans MS" pitchFamily="66" charset="0"/>
                  </a:rPr>
                  <a:t>e’</a:t>
                </a:r>
                <a:endParaRPr lang="en-US" sz="1400" baseline="-25000" dirty="0">
                  <a:latin typeface="Comic Sans MS" pitchFamily="66" charset="0"/>
                </a:endParaRPr>
              </a:p>
            </p:txBody>
          </p:sp>
        </p:grp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41" y="2165208"/>
            <a:ext cx="27527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Straight Arrow Connector 57"/>
          <p:cNvCxnSpPr/>
          <p:nvPr/>
        </p:nvCxnSpPr>
        <p:spPr>
          <a:xfrm>
            <a:off x="3491880" y="2708920"/>
            <a:ext cx="999902" cy="0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491880" y="2348880"/>
            <a:ext cx="999902" cy="0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5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45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Finding Realizable Coupling Relations - 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420" y="1412776"/>
            <a:ext cx="5120640" cy="63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644" y="2497460"/>
            <a:ext cx="225552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304" y="2564904"/>
            <a:ext cx="214884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188" y="2564904"/>
            <a:ext cx="2141220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2103239"/>
            <a:ext cx="1790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Objective:</a:t>
            </a:r>
            <a:endParaRPr lang="en-US" sz="2400" baseline="-25000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3814232"/>
            <a:ext cx="130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Step I</a:t>
            </a:r>
            <a:endParaRPr lang="en-US" sz="2400" baseline="-250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970" y="5294342"/>
            <a:ext cx="1866900" cy="5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67672"/>
            <a:ext cx="30556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342556" y="5442178"/>
            <a:ext cx="1801812" cy="260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63168" y="5049581"/>
            <a:ext cx="220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Assign values to x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4260" y="458112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Max degree of f(z) and g(z) = 1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452929" y="4971779"/>
            <a:ext cx="287423" cy="2624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663" y="3725024"/>
            <a:ext cx="370332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79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46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Finding Realizable Coupling Relations - 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625" y="1646000"/>
            <a:ext cx="130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Step II</a:t>
            </a:r>
            <a:endParaRPr lang="en-US" sz="2400" baseline="-250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64412"/>
            <a:ext cx="5349240" cy="6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50669"/>
            <a:ext cx="18049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836" y="3324462"/>
            <a:ext cx="2841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816" y="2708920"/>
            <a:ext cx="854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394374" y="3413362"/>
            <a:ext cx="827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Define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027" y="4102845"/>
            <a:ext cx="36957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128789" y="4099669"/>
            <a:ext cx="1287463" cy="6254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199684" y="4093320"/>
            <a:ext cx="179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No square term </a:t>
            </a:r>
          </a:p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in the numerator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5416253" y="4220320"/>
            <a:ext cx="783431" cy="165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71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47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Finding Realizable Coupling Relations - III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62570"/>
            <a:ext cx="3124200" cy="51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625" y="1646000"/>
            <a:ext cx="1593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Step III</a:t>
            </a:r>
            <a:endParaRPr lang="en-US" sz="2400" baseline="-250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91082"/>
            <a:ext cx="225552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53424"/>
            <a:ext cx="214884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767" y="2566804"/>
            <a:ext cx="2141220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64088" y="2162582"/>
            <a:ext cx="432048" cy="186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6012161" y="1772816"/>
            <a:ext cx="216024" cy="936104"/>
          </a:xfrm>
          <a:prstGeom prst="lef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5760" y="5877272"/>
            <a:ext cx="8892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[1] J. Han, et al, “Analysis of </a:t>
            </a:r>
            <a:r>
              <a:rPr lang="en-US" sz="1200" dirty="0" err="1"/>
              <a:t>precoding</a:t>
            </a:r>
            <a:r>
              <a:rPr lang="en-US" sz="1200" dirty="0"/>
              <a:t>-based intersession network coding and the corresponding 3-unicast interference alignment scheme”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236" y="3571106"/>
            <a:ext cx="6153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07904" y="4810033"/>
            <a:ext cx="2182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Unrealizable</a:t>
            </a:r>
            <a:endParaRPr lang="en-US" sz="2400" baseline="-25000" dirty="0">
              <a:latin typeface="Comic Sans MS" pitchFamily="66" charset="0"/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4330262" y="1632604"/>
            <a:ext cx="483476" cy="5808280"/>
          </a:xfrm>
          <a:prstGeom prst="righ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5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48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How to Answer Q3 ?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683568" y="1628800"/>
                <a:ext cx="56977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Q3: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  <a:latin typeface="Comic Sans MS" pitchFamily="66" charset="0"/>
                  </a:rPr>
                  <a:t> can not be used, how about others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? </a:t>
                </a:r>
                <a:endParaRPr lang="en-US" sz="2000" baseline="-25000" dirty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628800"/>
                <a:ext cx="5697760" cy="4001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70" t="-7576" r="-42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5576" y="234888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to construct V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baseline="-250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50694"/>
            <a:ext cx="19240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6092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461" y="3978002"/>
            <a:ext cx="3375660" cy="29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22760"/>
            <a:ext cx="5924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043608" y="4011308"/>
            <a:ext cx="1080120" cy="24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78952" y="4997587"/>
            <a:ext cx="1051672" cy="250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772" y="1739350"/>
            <a:ext cx="2179320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33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49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Example: Construct V</a:t>
            </a:r>
            <a:r>
              <a:rPr lang="en-US" sz="3600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US" sz="3600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184" y="2097435"/>
            <a:ext cx="67056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6828" y="1525935"/>
            <a:ext cx="147066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27" y="1525935"/>
            <a:ext cx="1447800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0528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90528"/>
            <a:ext cx="4514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41071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347864" y="357301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347864" y="436796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795" y="5445224"/>
            <a:ext cx="1238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27" y="4983261"/>
            <a:ext cx="178308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8847"/>
            <a:ext cx="5810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9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Restrictive Framework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23942" y="1693638"/>
            <a:ext cx="5095151" cy="2671466"/>
            <a:chOff x="1581182" y="1570557"/>
            <a:chExt cx="5076668" cy="2671466"/>
          </a:xfrm>
        </p:grpSpPr>
        <p:grpSp>
          <p:nvGrpSpPr>
            <p:cNvPr id="8" name="Group 7"/>
            <p:cNvGrpSpPr/>
            <p:nvPr/>
          </p:nvGrpSpPr>
          <p:grpSpPr>
            <a:xfrm>
              <a:off x="1581183" y="2032223"/>
              <a:ext cx="1237331" cy="152400"/>
              <a:chOff x="2039269" y="1600200"/>
              <a:chExt cx="1237331" cy="1524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52" name="Straight Arrow Connector 51"/>
              <p:cNvCxnSpPr>
                <a:stCxn id="50" idx="6"/>
                <a:endCxn id="51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581182" y="3022823"/>
              <a:ext cx="1237331" cy="152400"/>
              <a:chOff x="2039269" y="1600200"/>
              <a:chExt cx="1237331" cy="1524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9" name="Straight Arrow Connector 48"/>
              <p:cNvCxnSpPr>
                <a:stCxn id="47" idx="6"/>
                <a:endCxn id="48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581183" y="4089623"/>
              <a:ext cx="1237331" cy="152400"/>
              <a:chOff x="2039269" y="1600200"/>
              <a:chExt cx="1237331" cy="1524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6" name="Straight Arrow Connector 45"/>
              <p:cNvCxnSpPr>
                <a:stCxn id="44" idx="6"/>
                <a:endCxn id="45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439318" y="3022823"/>
              <a:ext cx="1237331" cy="152400"/>
              <a:chOff x="2039269" y="1600200"/>
              <a:chExt cx="1237331" cy="1524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3" name="Straight Arrow Connector 42"/>
              <p:cNvCxnSpPr>
                <a:stCxn id="41" idx="6"/>
                <a:endCxn id="42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5420519" y="2032223"/>
              <a:ext cx="1237331" cy="152400"/>
              <a:chOff x="2039269" y="1600200"/>
              <a:chExt cx="1237331" cy="1524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0" name="Straight Arrow Connector 39"/>
              <p:cNvCxnSpPr>
                <a:stCxn id="38" idx="6"/>
                <a:endCxn id="39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420518" y="3022823"/>
              <a:ext cx="1237331" cy="152400"/>
              <a:chOff x="2039269" y="1600200"/>
              <a:chExt cx="1237331" cy="1524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7" name="Straight Arrow Connector 36"/>
              <p:cNvCxnSpPr>
                <a:stCxn id="35" idx="6"/>
                <a:endCxn id="36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420519" y="4089623"/>
              <a:ext cx="1237331" cy="152400"/>
              <a:chOff x="2039269" y="1600200"/>
              <a:chExt cx="1237331" cy="152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4" name="Straight Arrow Connector 33"/>
              <p:cNvCxnSpPr>
                <a:stCxn id="32" idx="6"/>
                <a:endCxn id="33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2796196" y="2162305"/>
              <a:ext cx="665440" cy="882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818513" y="3099023"/>
              <a:ext cx="6208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196" y="3152905"/>
              <a:ext cx="665440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654331" y="2162305"/>
              <a:ext cx="788506" cy="882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676649" y="3099023"/>
              <a:ext cx="7438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54331" y="3152905"/>
              <a:ext cx="788506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982304" y="1570557"/>
                  <a:ext cx="5722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304" y="1570557"/>
                  <a:ext cx="572240" cy="461665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967593" y="2571255"/>
                  <a:ext cx="5793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593" y="2571255"/>
                  <a:ext cx="579332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962236" y="3638055"/>
                  <a:ext cx="5793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236" y="3638055"/>
                  <a:ext cx="579332" cy="461665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841919" y="2571254"/>
                  <a:ext cx="525795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𝑍</m:t>
                        </m:r>
                        <m:r>
                          <a:rPr lang="en-US" sz="2400" b="0" i="1" baseline="-2500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400" b="0" baseline="-25000" dirty="0" smtClean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919" y="2571254"/>
                  <a:ext cx="525795" cy="453137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b="-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841919" y="1580654"/>
                  <a:ext cx="5607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919" y="1580654"/>
                  <a:ext cx="560741" cy="46166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841920" y="3638054"/>
                  <a:ext cx="5678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920" y="3638054"/>
                  <a:ext cx="567833" cy="46166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2818514" y="3152905"/>
              <a:ext cx="2624322" cy="10129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796195" y="3152905"/>
              <a:ext cx="2624324" cy="10129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031160" y="6536377"/>
            <a:ext cx="4824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</a:t>
            </a:r>
            <a:r>
              <a:rPr lang="en-US" sz="1200" dirty="0"/>
              <a:t>. </a:t>
            </a:r>
            <a:r>
              <a:rPr lang="en-US" sz="1200" dirty="0" err="1"/>
              <a:t>Koetter</a:t>
            </a:r>
            <a:r>
              <a:rPr lang="en-US" sz="1200" dirty="0"/>
              <a:t> and M. </a:t>
            </a:r>
            <a:r>
              <a:rPr lang="en-US" sz="1200" dirty="0" err="1"/>
              <a:t>M′edard</a:t>
            </a:r>
            <a:r>
              <a:rPr lang="en-US" sz="1200" dirty="0"/>
              <a:t>, “An algebraic approach to network coding”</a:t>
            </a:r>
          </a:p>
        </p:txBody>
      </p:sp>
      <p:sp>
        <p:nvSpPr>
          <p:cNvPr id="55" name="Right Brace 54"/>
          <p:cNvSpPr/>
          <p:nvPr/>
        </p:nvSpPr>
        <p:spPr>
          <a:xfrm rot="5400000">
            <a:off x="5522235" y="4345943"/>
            <a:ext cx="365190" cy="252261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910966" y="5703639"/>
            <a:ext cx="3541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sz="1600" dirty="0" smtClean="0">
                <a:latin typeface="Comic Sans MS" pitchFamily="66" charset="0"/>
              </a:rPr>
              <a:t>Interference must be canceled out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068" y="4919722"/>
            <a:ext cx="4772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52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50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All </a:t>
            </a:r>
            <a:r>
              <a:rPr lang="en-US" sz="3600" dirty="0" err="1" smtClean="0">
                <a:solidFill>
                  <a:srgbClr val="0070C0"/>
                </a:solidFill>
                <a:latin typeface="Comic Sans MS" pitchFamily="66" charset="0"/>
              </a:rPr>
              <a:t>Precoding</a:t>
            </a:r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 Matrices Are Equivalent</a:t>
            </a:r>
            <a:endParaRPr lang="en-US" sz="3600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19240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43213"/>
            <a:ext cx="1609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008896" y="2132856"/>
            <a:ext cx="313953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61"/>
              <p:cNvSpPr txBox="1">
                <a:spLocks noChangeArrowheads="1"/>
              </p:cNvSpPr>
              <p:nvPr/>
            </p:nvSpPr>
            <p:spPr bwMode="auto">
              <a:xfrm>
                <a:off x="759363" y="3670144"/>
                <a:ext cx="2430693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2857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800100" indent="-3429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indent="0" algn="ctr"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  <a:latin typeface="Comic Sans MS" pitchFamily="66" charset="0"/>
                  </a:rPr>
                  <a:t> </a:t>
                </a:r>
                <a:r>
                  <a:rPr lang="en-US" b="0" dirty="0" smtClean="0">
                    <a:solidFill>
                      <a:schemeClr val="tx2"/>
                    </a:solidFill>
                    <a:latin typeface="Comic Sans MS" pitchFamily="66" charset="0"/>
                  </a:rPr>
                  <a:t>can not be used to coupling relation</a:t>
                </a:r>
                <a:endParaRPr lang="en-US" b="0" dirty="0" smtClean="0">
                  <a:solidFill>
                    <a:schemeClr val="tx2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7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363" y="3670144"/>
                <a:ext cx="2430693" cy="6463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3774" b="-150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61"/>
          <p:cNvSpPr txBox="1">
            <a:spLocks noChangeArrowheads="1"/>
          </p:cNvSpPr>
          <p:nvPr/>
        </p:nvSpPr>
        <p:spPr bwMode="auto">
          <a:xfrm>
            <a:off x="5213209" y="3845489"/>
            <a:ext cx="346324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Any V</a:t>
            </a:r>
            <a:r>
              <a:rPr lang="en-US" baseline="-25000" dirty="0" smtClean="0">
                <a:solidFill>
                  <a:schemeClr val="tx2"/>
                </a:solidFill>
                <a:latin typeface="Comic Sans MS" pitchFamily="66" charset="0"/>
              </a:rPr>
              <a:t>1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cannot be used</a:t>
            </a:r>
            <a:endParaRPr lang="en-US" b="0" baseline="-25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418656" y="3891655"/>
            <a:ext cx="160020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3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51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Topology of Coupling Relations - 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403648" y="1484783"/>
                <a:ext cx="6624736" cy="64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Q2: What is the network topology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 ? </a:t>
                </a:r>
                <a:endParaRPr lang="en-US" sz="2000" baseline="-25000" dirty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484783"/>
                <a:ext cx="6624736" cy="64299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20" r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-Right Arrow 5"/>
          <p:cNvSpPr/>
          <p:nvPr/>
        </p:nvSpPr>
        <p:spPr>
          <a:xfrm>
            <a:off x="4687010" y="4242128"/>
            <a:ext cx="1008112" cy="3984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516216" y="3538462"/>
            <a:ext cx="1771650" cy="1834754"/>
            <a:chOff x="1066800" y="3581400"/>
            <a:chExt cx="1771650" cy="1834754"/>
          </a:xfrm>
        </p:grpSpPr>
        <p:sp>
          <p:nvSpPr>
            <p:cNvPr id="31" name="Oval 30"/>
            <p:cNvSpPr/>
            <p:nvPr/>
          </p:nvSpPr>
          <p:spPr>
            <a:xfrm>
              <a:off x="1371600" y="366057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360516" y="518457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38400" y="366057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38400" y="518457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endCxn id="41" idx="1"/>
            </p:cNvCxnSpPr>
            <p:nvPr/>
          </p:nvCxnSpPr>
          <p:spPr>
            <a:xfrm>
              <a:off x="1435331" y="3771413"/>
              <a:ext cx="491987" cy="4419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41" idx="7"/>
            </p:cNvCxnSpPr>
            <p:nvPr/>
          </p:nvCxnSpPr>
          <p:spPr>
            <a:xfrm flipH="1">
              <a:off x="2035082" y="3771413"/>
              <a:ext cx="479518" cy="4419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66800" y="5105400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1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66800" y="3581400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1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90800" y="5108377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3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90800" y="3584377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2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05000" y="4191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905000" y="4724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1" idx="4"/>
              <a:endCxn id="42" idx="0"/>
            </p:cNvCxnSpPr>
            <p:nvPr/>
          </p:nvCxnSpPr>
          <p:spPr>
            <a:xfrm>
              <a:off x="1981200" y="4343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endCxn id="34" idx="1"/>
            </p:cNvCxnSpPr>
            <p:nvPr/>
          </p:nvCxnSpPr>
          <p:spPr>
            <a:xfrm>
              <a:off x="1990148" y="4837192"/>
              <a:ext cx="470570" cy="3697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2" idx="3"/>
              <a:endCxn id="32" idx="7"/>
            </p:cNvCxnSpPr>
            <p:nvPr/>
          </p:nvCxnSpPr>
          <p:spPr>
            <a:xfrm flipH="1">
              <a:off x="1490598" y="4854482"/>
              <a:ext cx="436720" cy="3524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03203"/>
            <a:ext cx="31432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76830"/>
            <a:ext cx="225552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065" y="2939172"/>
            <a:ext cx="214884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2552"/>
            <a:ext cx="2141220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2376830"/>
            <a:ext cx="288032" cy="1393209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52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Topology of Coupling Relations - 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860032" y="4826881"/>
            <a:ext cx="1008112" cy="3984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516216" y="3538462"/>
            <a:ext cx="1771650" cy="1834754"/>
            <a:chOff x="1066800" y="3581400"/>
            <a:chExt cx="1771650" cy="1834754"/>
          </a:xfrm>
        </p:grpSpPr>
        <p:sp>
          <p:nvSpPr>
            <p:cNvPr id="31" name="Oval 30"/>
            <p:cNvSpPr/>
            <p:nvPr/>
          </p:nvSpPr>
          <p:spPr>
            <a:xfrm>
              <a:off x="1371600" y="366057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360516" y="518457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38400" y="366057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38400" y="518457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endCxn id="41" idx="1"/>
            </p:cNvCxnSpPr>
            <p:nvPr/>
          </p:nvCxnSpPr>
          <p:spPr>
            <a:xfrm>
              <a:off x="1435331" y="3771413"/>
              <a:ext cx="491987" cy="4419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41" idx="7"/>
            </p:cNvCxnSpPr>
            <p:nvPr/>
          </p:nvCxnSpPr>
          <p:spPr>
            <a:xfrm flipH="1">
              <a:off x="2035082" y="3771413"/>
              <a:ext cx="479518" cy="4419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66800" y="5105400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1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66800" y="3581400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1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90800" y="5108377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2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90800" y="3584377"/>
              <a:ext cx="247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3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05000" y="41910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905000" y="47244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1" idx="4"/>
              <a:endCxn id="42" idx="0"/>
            </p:cNvCxnSpPr>
            <p:nvPr/>
          </p:nvCxnSpPr>
          <p:spPr>
            <a:xfrm>
              <a:off x="1981200" y="4343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endCxn id="34" idx="1"/>
            </p:cNvCxnSpPr>
            <p:nvPr/>
          </p:nvCxnSpPr>
          <p:spPr>
            <a:xfrm>
              <a:off x="1990148" y="4837192"/>
              <a:ext cx="470570" cy="3697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2" idx="3"/>
              <a:endCxn id="32" idx="7"/>
            </p:cNvCxnSpPr>
            <p:nvPr/>
          </p:nvCxnSpPr>
          <p:spPr>
            <a:xfrm flipH="1">
              <a:off x="1490598" y="4854482"/>
              <a:ext cx="436720" cy="3524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76830"/>
            <a:ext cx="225552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065" y="2939172"/>
            <a:ext cx="214884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2552"/>
            <a:ext cx="2141220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2376830"/>
            <a:ext cx="504055" cy="1393209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678" y="4148062"/>
            <a:ext cx="3360420" cy="11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50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53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Topology of Coupling Relations - III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716016" y="5016912"/>
            <a:ext cx="1008112" cy="3984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606" y="1845829"/>
            <a:ext cx="225552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031" y="2408171"/>
            <a:ext cx="214884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606" y="2821551"/>
            <a:ext cx="2141220" cy="35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6219" y="1851559"/>
            <a:ext cx="982907" cy="1393209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-Down Arrow 2"/>
          <p:cNvSpPr/>
          <p:nvPr/>
        </p:nvSpPr>
        <p:spPr>
          <a:xfrm>
            <a:off x="2267744" y="4293305"/>
            <a:ext cx="317674" cy="4542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888" y="3698584"/>
            <a:ext cx="1623060" cy="52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38" y="4922756"/>
            <a:ext cx="3870960" cy="58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6130892" y="4493408"/>
            <a:ext cx="2525676" cy="1445436"/>
            <a:chOff x="-13326" y="-119063"/>
            <a:chExt cx="5120859" cy="2614000"/>
          </a:xfrm>
        </p:grpSpPr>
        <p:grpSp>
          <p:nvGrpSpPr>
            <p:cNvPr id="50" name="Group 49"/>
            <p:cNvGrpSpPr/>
            <p:nvPr/>
          </p:nvGrpSpPr>
          <p:grpSpPr>
            <a:xfrm>
              <a:off x="-13325" y="272876"/>
              <a:ext cx="1237331" cy="152400"/>
              <a:chOff x="2039269" y="1600200"/>
              <a:chExt cx="1237331" cy="1524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97" name="Straight Arrow Connector 96"/>
              <p:cNvCxnSpPr>
                <a:stCxn id="95" idx="6"/>
                <a:endCxn id="96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-13326" y="1263476"/>
              <a:ext cx="1237331" cy="152400"/>
              <a:chOff x="2039269" y="1600200"/>
              <a:chExt cx="1237331" cy="1524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94" name="Straight Arrow Connector 93"/>
              <p:cNvCxnSpPr>
                <a:stCxn id="92" idx="6"/>
                <a:endCxn id="93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-13325" y="2330276"/>
              <a:ext cx="1237331" cy="152400"/>
              <a:chOff x="2039269" y="1600200"/>
              <a:chExt cx="1237331" cy="1524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91" name="Straight Arrow Connector 90"/>
              <p:cNvCxnSpPr>
                <a:stCxn id="89" idx="6"/>
                <a:endCxn id="90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844810" y="642937"/>
              <a:ext cx="1237331" cy="152400"/>
              <a:chOff x="2039269" y="1600200"/>
              <a:chExt cx="1237331" cy="1524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88" name="Straight Arrow Connector 87"/>
              <p:cNvCxnSpPr>
                <a:stCxn id="86" idx="6"/>
                <a:endCxn id="87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3826011" y="272876"/>
              <a:ext cx="1237331" cy="152400"/>
              <a:chOff x="2039269" y="1600200"/>
              <a:chExt cx="1237331" cy="1524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85" name="Straight Arrow Connector 84"/>
              <p:cNvCxnSpPr>
                <a:stCxn id="83" idx="6"/>
                <a:endCxn id="84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3826010" y="1263476"/>
              <a:ext cx="1237331" cy="152400"/>
              <a:chOff x="2039269" y="1600200"/>
              <a:chExt cx="1237331" cy="1524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82" name="Straight Arrow Connector 81"/>
              <p:cNvCxnSpPr>
                <a:stCxn id="80" idx="6"/>
                <a:endCxn id="81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3826011" y="2330276"/>
              <a:ext cx="1237331" cy="152400"/>
              <a:chOff x="2039269" y="1600200"/>
              <a:chExt cx="1237331" cy="152400"/>
            </a:xfrm>
          </p:grpSpPr>
          <p:sp>
            <p:nvSpPr>
              <p:cNvPr id="4" name="Oval 76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" name="Oval 77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9" name="Straight Arrow Connector 78"/>
              <p:cNvCxnSpPr>
                <a:stCxn id="77" idx="6"/>
                <a:endCxn id="78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/>
            <p:cNvCxnSpPr>
              <a:stCxn id="96" idx="5"/>
              <a:endCxn id="86" idx="1"/>
            </p:cNvCxnSpPr>
            <p:nvPr/>
          </p:nvCxnSpPr>
          <p:spPr>
            <a:xfrm>
              <a:off x="1201688" y="402958"/>
              <a:ext cx="665440" cy="2622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93" idx="7"/>
              <a:endCxn id="86" idx="2"/>
            </p:cNvCxnSpPr>
            <p:nvPr/>
          </p:nvCxnSpPr>
          <p:spPr>
            <a:xfrm flipV="1">
              <a:off x="1201687" y="719137"/>
              <a:ext cx="643123" cy="5666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87" idx="7"/>
              <a:endCxn id="83" idx="3"/>
            </p:cNvCxnSpPr>
            <p:nvPr/>
          </p:nvCxnSpPr>
          <p:spPr>
            <a:xfrm flipV="1">
              <a:off x="3059823" y="402958"/>
              <a:ext cx="788506" cy="2622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87" idx="6"/>
              <a:endCxn id="80" idx="2"/>
            </p:cNvCxnSpPr>
            <p:nvPr/>
          </p:nvCxnSpPr>
          <p:spPr>
            <a:xfrm>
              <a:off x="3082141" y="719137"/>
              <a:ext cx="743869" cy="6205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76110" y="-119063"/>
                  <a:ext cx="891671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0" y="-119063"/>
                  <a:ext cx="891671" cy="556600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98032" y="871538"/>
                  <a:ext cx="900716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32" y="871538"/>
                  <a:ext cx="900716" cy="556600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76110" y="1938335"/>
                  <a:ext cx="900716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0" y="1938335"/>
                  <a:ext cx="900716" cy="556600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221986" y="871538"/>
                  <a:ext cx="885547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986" y="871538"/>
                  <a:ext cx="885547" cy="556600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221988" y="-119063"/>
                  <a:ext cx="876504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988" y="-119063"/>
                  <a:ext cx="876504" cy="556600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4189488" y="1938337"/>
                  <a:ext cx="885547" cy="5566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488" y="1938337"/>
                  <a:ext cx="885547" cy="556600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/>
            <p:cNvGrpSpPr/>
            <p:nvPr/>
          </p:nvGrpSpPr>
          <p:grpSpPr>
            <a:xfrm>
              <a:off x="1866521" y="2243137"/>
              <a:ext cx="1237331" cy="152400"/>
              <a:chOff x="2039269" y="1600200"/>
              <a:chExt cx="1237331" cy="152400"/>
            </a:xfrm>
          </p:grpSpPr>
          <p:sp>
            <p:nvSpPr>
              <p:cNvPr id="11" name="Oval 73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" name="Oval 74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5" name="Straight Arrow Connector 75"/>
              <p:cNvCxnSpPr>
                <a:stCxn id="74" idx="6"/>
                <a:endCxn id="75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>
              <a:stCxn id="90" idx="6"/>
              <a:endCxn id="74" idx="2"/>
            </p:cNvCxnSpPr>
            <p:nvPr/>
          </p:nvCxnSpPr>
          <p:spPr>
            <a:xfrm flipV="1">
              <a:off x="1224006" y="2319337"/>
              <a:ext cx="642515" cy="871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96" idx="4"/>
              <a:endCxn id="74" idx="1"/>
            </p:cNvCxnSpPr>
            <p:nvPr/>
          </p:nvCxnSpPr>
          <p:spPr>
            <a:xfrm>
              <a:off x="1147806" y="425276"/>
              <a:ext cx="741033" cy="18401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75" idx="6"/>
              <a:endCxn id="77" idx="2"/>
            </p:cNvCxnSpPr>
            <p:nvPr/>
          </p:nvCxnSpPr>
          <p:spPr>
            <a:xfrm>
              <a:off x="3103852" y="2319337"/>
              <a:ext cx="722159" cy="871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90" idx="7"/>
              <a:endCxn id="80" idx="3"/>
            </p:cNvCxnSpPr>
            <p:nvPr/>
          </p:nvCxnSpPr>
          <p:spPr>
            <a:xfrm flipV="1">
              <a:off x="1201688" y="1393558"/>
              <a:ext cx="2646640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93" idx="5"/>
              <a:endCxn id="77" idx="1"/>
            </p:cNvCxnSpPr>
            <p:nvPr/>
          </p:nvCxnSpPr>
          <p:spPr>
            <a:xfrm>
              <a:off x="1201687" y="1393558"/>
              <a:ext cx="2646642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5" idx="7"/>
              <a:endCxn id="83" idx="4"/>
            </p:cNvCxnSpPr>
            <p:nvPr/>
          </p:nvCxnSpPr>
          <p:spPr>
            <a:xfrm flipV="1">
              <a:off x="3081534" y="425276"/>
              <a:ext cx="820677" cy="18401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6139543" y="4450116"/>
            <a:ext cx="2481943" cy="297412"/>
          </a:xfrm>
          <a:custGeom>
            <a:avLst/>
            <a:gdLst>
              <a:gd name="connsiteX0" fmla="*/ 0 w 2481943"/>
              <a:gd name="connsiteY0" fmla="*/ 48892 h 297412"/>
              <a:gd name="connsiteX1" fmla="*/ 612321 w 2481943"/>
              <a:gd name="connsiteY1" fmla="*/ 57056 h 297412"/>
              <a:gd name="connsiteX2" fmla="*/ 1020536 w 2481943"/>
              <a:gd name="connsiteY2" fmla="*/ 269327 h 297412"/>
              <a:gd name="connsiteX3" fmla="*/ 1436914 w 2481943"/>
              <a:gd name="connsiteY3" fmla="*/ 269327 h 297412"/>
              <a:gd name="connsiteX4" fmla="*/ 1853293 w 2481943"/>
              <a:gd name="connsiteY4" fmla="*/ 32563 h 297412"/>
              <a:gd name="connsiteX5" fmla="*/ 2481943 w 2481943"/>
              <a:gd name="connsiteY5" fmla="*/ 8070 h 29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943" h="297412">
                <a:moveTo>
                  <a:pt x="0" y="48892"/>
                </a:moveTo>
                <a:cubicBezTo>
                  <a:pt x="221116" y="34604"/>
                  <a:pt x="442232" y="20317"/>
                  <a:pt x="612321" y="57056"/>
                </a:cubicBezTo>
                <a:cubicBezTo>
                  <a:pt x="782410" y="93795"/>
                  <a:pt x="883104" y="233949"/>
                  <a:pt x="1020536" y="269327"/>
                </a:cubicBezTo>
                <a:cubicBezTo>
                  <a:pt x="1157968" y="304705"/>
                  <a:pt x="1298121" y="308788"/>
                  <a:pt x="1436914" y="269327"/>
                </a:cubicBezTo>
                <a:cubicBezTo>
                  <a:pt x="1575707" y="229866"/>
                  <a:pt x="1679122" y="76106"/>
                  <a:pt x="1853293" y="32563"/>
                </a:cubicBezTo>
                <a:cubicBezTo>
                  <a:pt x="2027464" y="-10980"/>
                  <a:pt x="2254703" y="-1455"/>
                  <a:pt x="2481943" y="8070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47707" y="4865914"/>
            <a:ext cx="2473779" cy="1264616"/>
          </a:xfrm>
          <a:custGeom>
            <a:avLst/>
            <a:gdLst>
              <a:gd name="connsiteX0" fmla="*/ 0 w 2473779"/>
              <a:gd name="connsiteY0" fmla="*/ 73479 h 1264616"/>
              <a:gd name="connsiteX1" fmla="*/ 473529 w 2473779"/>
              <a:gd name="connsiteY1" fmla="*/ 65315 h 1264616"/>
              <a:gd name="connsiteX2" fmla="*/ 702129 w 2473779"/>
              <a:gd name="connsiteY2" fmla="*/ 473529 h 1264616"/>
              <a:gd name="connsiteX3" fmla="*/ 930729 w 2473779"/>
              <a:gd name="connsiteY3" fmla="*/ 1151165 h 1264616"/>
              <a:gd name="connsiteX4" fmla="*/ 1567543 w 2473779"/>
              <a:gd name="connsiteY4" fmla="*/ 1208315 h 1264616"/>
              <a:gd name="connsiteX5" fmla="*/ 1763486 w 2473779"/>
              <a:gd name="connsiteY5" fmla="*/ 579665 h 1264616"/>
              <a:gd name="connsiteX6" fmla="*/ 1934936 w 2473779"/>
              <a:gd name="connsiteY6" fmla="*/ 106136 h 1264616"/>
              <a:gd name="connsiteX7" fmla="*/ 2473779 w 2473779"/>
              <a:gd name="connsiteY7" fmla="*/ 0 h 126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3779" h="1264616">
                <a:moveTo>
                  <a:pt x="0" y="73479"/>
                </a:moveTo>
                <a:cubicBezTo>
                  <a:pt x="178254" y="36059"/>
                  <a:pt x="356508" y="-1360"/>
                  <a:pt x="473529" y="65315"/>
                </a:cubicBezTo>
                <a:cubicBezTo>
                  <a:pt x="590550" y="131990"/>
                  <a:pt x="625929" y="292554"/>
                  <a:pt x="702129" y="473529"/>
                </a:cubicBezTo>
                <a:cubicBezTo>
                  <a:pt x="778329" y="654504"/>
                  <a:pt x="786493" y="1028701"/>
                  <a:pt x="930729" y="1151165"/>
                </a:cubicBezTo>
                <a:cubicBezTo>
                  <a:pt x="1074965" y="1273629"/>
                  <a:pt x="1428750" y="1303565"/>
                  <a:pt x="1567543" y="1208315"/>
                </a:cubicBezTo>
                <a:cubicBezTo>
                  <a:pt x="1706336" y="1113065"/>
                  <a:pt x="1702254" y="763361"/>
                  <a:pt x="1763486" y="579665"/>
                </a:cubicBezTo>
                <a:cubicBezTo>
                  <a:pt x="1824718" y="395969"/>
                  <a:pt x="1816554" y="202747"/>
                  <a:pt x="1934936" y="106136"/>
                </a:cubicBezTo>
                <a:cubicBezTo>
                  <a:pt x="2053318" y="9525"/>
                  <a:pt x="2263548" y="4762"/>
                  <a:pt x="2473779" y="0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7704" y="5631066"/>
            <a:ext cx="677714" cy="1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3396948" y="5625869"/>
            <a:ext cx="677714" cy="1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50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54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Trivial Case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3717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827584" y="1478678"/>
                <a:ext cx="49707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itchFamily="66" charset="0"/>
                  </a:rPr>
                  <a:t> is </a:t>
                </a:r>
                <a:r>
                  <a:rPr lang="en-US" sz="2000" dirty="0" smtClean="0">
                    <a:latin typeface="Comic Sans MS" pitchFamily="66" charset="0"/>
                  </a:rPr>
                  <a:t>constant and T is identity matrix</a:t>
                </a:r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78678"/>
                <a:ext cx="4970720" cy="4001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9231" r="-61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96455"/>
            <a:ext cx="19240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084" y="2859343"/>
            <a:ext cx="21621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75856" y="353447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8304" y="3335037"/>
            <a:ext cx="12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Perfectly</a:t>
            </a:r>
            <a:r>
              <a:rPr lang="en-US" sz="2000" dirty="0" smtClean="0">
                <a:latin typeface="Comic Sans MS" pitchFamily="66" charset="0"/>
              </a:rPr>
              <a:t> aligned</a:t>
            </a:r>
            <a:endParaRPr lang="en-US" sz="2000" dirty="0"/>
          </a:p>
        </p:txBody>
      </p:sp>
      <p:sp>
        <p:nvSpPr>
          <p:cNvPr id="5" name="Right Brace 4"/>
          <p:cNvSpPr/>
          <p:nvPr/>
        </p:nvSpPr>
        <p:spPr>
          <a:xfrm>
            <a:off x="6804248" y="2924944"/>
            <a:ext cx="504056" cy="1440160"/>
          </a:xfrm>
          <a:prstGeom prst="righ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673485" y="5157192"/>
                <a:ext cx="8136904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Comic Sans MS" pitchFamily="66" charset="0"/>
                  </a:rPr>
                  <a:t>If</a:t>
                </a:r>
                <a:r>
                  <a:rPr lang="en-US" sz="2000" baseline="-250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omic Sans MS" pitchFamily="66" charset="0"/>
                  </a:rPr>
                  <a:t> is </a:t>
                </a:r>
                <a:r>
                  <a:rPr lang="en-US" sz="2000" dirty="0" smtClean="0">
                    <a:latin typeface="Comic Sans MS" pitchFamily="66" charset="0"/>
                  </a:rPr>
                  <a:t>constant,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latin typeface="Comic Sans MS" pitchFamily="66" charset="0"/>
                  </a:rPr>
                  <a:t> can be achieved via PBNA in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exactly</a:t>
                </a:r>
                <a:r>
                  <a:rPr lang="en-US" sz="2000" dirty="0" smtClean="0">
                    <a:latin typeface="Comic Sans MS" pitchFamily="66" charset="0"/>
                  </a:rPr>
                  <a:t> two time slots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if and only if</a:t>
                </a:r>
                <a:endParaRPr lang="en-US" sz="2000" baseline="-25000" dirty="0">
                  <a:solidFill>
                    <a:srgbClr val="00B05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85" y="5157192"/>
                <a:ext cx="8136904" cy="86074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749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068192" y="6021288"/>
            <a:ext cx="2560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(x) is not constant</a:t>
            </a:r>
            <a:endParaRPr lang="en-US" sz="2000" baseline="-2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2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55</a:t>
            </a:fld>
            <a:endParaRPr 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Trivial Case - Example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07704" y="1938337"/>
            <a:ext cx="5076668" cy="2601739"/>
            <a:chOff x="12993" y="-119063"/>
            <a:chExt cx="5076668" cy="2601739"/>
          </a:xfrm>
        </p:grpSpPr>
        <p:grpSp>
          <p:nvGrpSpPr>
            <p:cNvPr id="63" name="Group 62"/>
            <p:cNvGrpSpPr/>
            <p:nvPr/>
          </p:nvGrpSpPr>
          <p:grpSpPr>
            <a:xfrm>
              <a:off x="12994" y="272876"/>
              <a:ext cx="1237331" cy="152400"/>
              <a:chOff x="2039269" y="1600200"/>
              <a:chExt cx="1237331" cy="1524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11" name="Straight Arrow Connector 110"/>
              <p:cNvCxnSpPr>
                <a:stCxn id="109" idx="6"/>
                <a:endCxn id="110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12993" y="1263476"/>
              <a:ext cx="1237331" cy="152400"/>
              <a:chOff x="2039269" y="1600200"/>
              <a:chExt cx="1237331" cy="1524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8" name="Straight Arrow Connector 107"/>
              <p:cNvCxnSpPr>
                <a:stCxn id="106" idx="6"/>
                <a:endCxn id="107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12994" y="2330276"/>
              <a:ext cx="1237331" cy="152400"/>
              <a:chOff x="2039269" y="1600200"/>
              <a:chExt cx="1237331" cy="1524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5" name="Straight Arrow Connector 104"/>
              <p:cNvCxnSpPr>
                <a:stCxn id="103" idx="6"/>
                <a:endCxn id="104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3852330" y="272876"/>
              <a:ext cx="1237331" cy="152400"/>
              <a:chOff x="2039269" y="1600200"/>
              <a:chExt cx="1237331" cy="152400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2" name="Straight Arrow Connector 101"/>
              <p:cNvCxnSpPr>
                <a:stCxn id="100" idx="6"/>
                <a:endCxn id="101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3852329" y="1263476"/>
              <a:ext cx="1237331" cy="152400"/>
              <a:chOff x="2039269" y="1600200"/>
              <a:chExt cx="1237331" cy="1524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" name="Oval 97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" name="Straight Arrow Connector 98"/>
              <p:cNvCxnSpPr>
                <a:stCxn id="97" idx="6"/>
                <a:endCxn id="98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3852330" y="2330276"/>
              <a:ext cx="1237331" cy="152400"/>
              <a:chOff x="2039269" y="1600200"/>
              <a:chExt cx="1237331" cy="1524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96" name="Straight Arrow Connector 95"/>
              <p:cNvCxnSpPr>
                <a:stCxn id="94" idx="6"/>
                <a:endCxn id="95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02429" y="-119063"/>
                  <a:ext cx="4235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29" y="-119063"/>
                  <a:ext cx="423513" cy="461665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24352" y="87153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352" y="871537"/>
                  <a:ext cx="423514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02429" y="193833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29" y="1938337"/>
                  <a:ext cx="423514" cy="461665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248305" y="87153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305" y="871537"/>
                  <a:ext cx="423514" cy="461665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248306" y="-11906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306" y="-119063"/>
                  <a:ext cx="423514" cy="46166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215807" y="193833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807" y="1938337"/>
                  <a:ext cx="423514" cy="46166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Oval 74"/>
            <p:cNvSpPr/>
            <p:nvPr/>
          </p:nvSpPr>
          <p:spPr>
            <a:xfrm>
              <a:off x="1609817" y="2330276"/>
              <a:ext cx="1524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2168524" y="2330276"/>
              <a:ext cx="1524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77" name="Straight Arrow Connector 76"/>
            <p:cNvCxnSpPr>
              <a:stCxn id="75" idx="6"/>
              <a:endCxn id="76" idx="2"/>
            </p:cNvCxnSpPr>
            <p:nvPr/>
          </p:nvCxnSpPr>
          <p:spPr>
            <a:xfrm>
              <a:off x="1762217" y="2406476"/>
              <a:ext cx="4063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07" idx="5"/>
              <a:endCxn id="75" idx="1"/>
            </p:cNvCxnSpPr>
            <p:nvPr/>
          </p:nvCxnSpPr>
          <p:spPr>
            <a:xfrm>
              <a:off x="1228006" y="1393558"/>
              <a:ext cx="404129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04" idx="6"/>
              <a:endCxn id="75" idx="2"/>
            </p:cNvCxnSpPr>
            <p:nvPr/>
          </p:nvCxnSpPr>
          <p:spPr>
            <a:xfrm>
              <a:off x="1250325" y="2406476"/>
              <a:ext cx="3594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2709861" y="1263476"/>
              <a:ext cx="740255" cy="152400"/>
              <a:chOff x="2709861" y="1263476"/>
              <a:chExt cx="740255" cy="1524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2709861" y="1263476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297716" y="1263476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93" name="Straight Arrow Connector 92"/>
              <p:cNvCxnSpPr>
                <a:stCxn id="91" idx="6"/>
              </p:cNvCxnSpPr>
              <p:nvPr/>
            </p:nvCxnSpPr>
            <p:spPr>
              <a:xfrm>
                <a:off x="2862261" y="1339676"/>
                <a:ext cx="44180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80"/>
            <p:cNvCxnSpPr>
              <a:stCxn id="76" idx="7"/>
              <a:endCxn id="91" idx="3"/>
            </p:cNvCxnSpPr>
            <p:nvPr/>
          </p:nvCxnSpPr>
          <p:spPr>
            <a:xfrm flipV="1">
              <a:off x="2298606" y="1393558"/>
              <a:ext cx="433573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92" idx="5"/>
              <a:endCxn id="94" idx="1"/>
            </p:cNvCxnSpPr>
            <p:nvPr/>
          </p:nvCxnSpPr>
          <p:spPr>
            <a:xfrm>
              <a:off x="3427798" y="1393558"/>
              <a:ext cx="446850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92" idx="6"/>
              <a:endCxn id="97" idx="2"/>
            </p:cNvCxnSpPr>
            <p:nvPr/>
          </p:nvCxnSpPr>
          <p:spPr>
            <a:xfrm>
              <a:off x="3450116" y="1339676"/>
              <a:ext cx="4022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10" idx="6"/>
              <a:endCxn id="91" idx="1"/>
            </p:cNvCxnSpPr>
            <p:nvPr/>
          </p:nvCxnSpPr>
          <p:spPr>
            <a:xfrm>
              <a:off x="1250325" y="349076"/>
              <a:ext cx="1481854" cy="9367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2603406" y="272876"/>
              <a:ext cx="1524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6" name="Straight Arrow Connector 85"/>
            <p:cNvCxnSpPr>
              <a:stCxn id="85" idx="6"/>
              <a:endCxn id="100" idx="2"/>
            </p:cNvCxnSpPr>
            <p:nvPr/>
          </p:nvCxnSpPr>
          <p:spPr>
            <a:xfrm>
              <a:off x="2755806" y="349076"/>
              <a:ext cx="10965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10" idx="6"/>
              <a:endCxn id="85" idx="2"/>
            </p:cNvCxnSpPr>
            <p:nvPr/>
          </p:nvCxnSpPr>
          <p:spPr>
            <a:xfrm>
              <a:off x="1250325" y="349076"/>
              <a:ext cx="1353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6" idx="0"/>
              <a:endCxn id="85" idx="4"/>
            </p:cNvCxnSpPr>
            <p:nvPr/>
          </p:nvCxnSpPr>
          <p:spPr>
            <a:xfrm flipV="1">
              <a:off x="2244724" y="425276"/>
              <a:ext cx="434882" cy="1905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716395" y="1949573"/>
                  <a:ext cx="5394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395" y="1949573"/>
                  <a:ext cx="539442" cy="461665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t="-10526" r="-2272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813443" y="897060"/>
                  <a:ext cx="5394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/>
                </a:p>
              </p:txBody>
            </p:sp>
          </mc:Choice>
          <mc:Fallback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3443" y="897060"/>
                  <a:ext cx="539442" cy="461665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t="-10526" r="-2272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816" y="5157192"/>
            <a:ext cx="27146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71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9632" y="1537622"/>
            <a:ext cx="648072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Motivation: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Network ≈ Wireless Interference Channel</a:t>
            </a:r>
          </a:p>
          <a:p>
            <a:pPr marL="342900" indent="-342900" eaLnBrk="1" hangingPunct="1">
              <a:lnSpc>
                <a:spcPct val="150000"/>
              </a:lnSpc>
              <a:buFont typeface="Courier New" pitchFamily="49" charset="0"/>
              <a:buChar char="o"/>
            </a:pPr>
            <a:endParaRPr lang="en-US" sz="1200" dirty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Approaches: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A in the middle,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Precoding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-Based NA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endParaRPr lang="en-US" sz="1600" dirty="0" smtClean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PBNA</a:t>
            </a:r>
          </a:p>
          <a:p>
            <a:pPr lvl="1" indent="0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Feasibility of PBNA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endParaRPr lang="en-US" sz="2000" dirty="0">
              <a:latin typeface="Comic Sans MS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Comic Sans MS" pitchFamily="66" charset="0"/>
              </a:rPr>
              <a:t>Conclusion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56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83768" y="620688"/>
            <a:ext cx="36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Outline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7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57</a:t>
            </a:fld>
            <a:endParaRPr lang="en-US" sz="1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Conclusion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1259632" y="1959961"/>
                <a:ext cx="6840760" cy="2549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342900" indent="-342900" eaLnBrk="1" hangingPunct="1">
                  <a:lnSpc>
                    <a:spcPct val="150000"/>
                  </a:lnSpc>
                  <a:buClr>
                    <a:srgbClr val="0070C0"/>
                  </a:buClr>
                  <a:buFont typeface="Courier New" pitchFamily="49" charset="0"/>
                  <a:buChar char="o"/>
                </a:pP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How to apply interference </a:t>
                </a:r>
                <a:r>
                  <a:rPr lang="en-US" dirty="0">
                    <a:solidFill>
                      <a:schemeClr val="tx1"/>
                    </a:solidFill>
                    <a:latin typeface="Comic Sans MS" pitchFamily="66" charset="0"/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lignment to networks?</a:t>
                </a:r>
              </a:p>
              <a:p>
                <a:pPr marL="342900" indent="-342900" eaLnBrk="1" hangingPunct="1">
                  <a:lnSpc>
                    <a:spcPct val="150000"/>
                  </a:lnSpc>
                  <a:buClr>
                    <a:srgbClr val="0070C0"/>
                  </a:buClr>
                  <a:buFont typeface="Courier New" pitchFamily="49" charset="0"/>
                  <a:buChar char="o"/>
                </a:pP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Q1</a:t>
                </a:r>
                <a:r>
                  <a:rPr lang="en-US" dirty="0">
                    <a:solidFill>
                      <a:schemeClr val="tx1"/>
                    </a:solidFill>
                    <a:latin typeface="Comic Sans MS" pitchFamily="66" charset="0"/>
                  </a:rPr>
                  <a:t>: Which coupling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mic Sans MS" pitchFamily="66" charset="0"/>
                  </a:rPr>
                  <a:t>are realizable?</a:t>
                </a:r>
                <a:endParaRPr lang="en-US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marL="285750" indent="-285750" eaLnBrk="1" hangingPunct="1">
                  <a:lnSpc>
                    <a:spcPct val="150000"/>
                  </a:lnSpc>
                  <a:buClr>
                    <a:srgbClr val="0070C0"/>
                  </a:buClr>
                  <a:buFont typeface="Courier New" pitchFamily="49" charset="0"/>
                  <a:buChar char="o"/>
                </a:pP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Q2: What is the network topology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mic Sans MS" pitchFamily="66" charset="0"/>
                  </a:rPr>
                  <a:t> ? </a:t>
                </a:r>
                <a:endParaRPr lang="en-US" baseline="-25000" dirty="0">
                  <a:latin typeface="Comic Sans MS" pitchFamily="66" charset="0"/>
                </a:endParaRPr>
              </a:p>
              <a:p>
                <a:pPr marL="285750" indent="-285750" eaLnBrk="1" hangingPunct="1">
                  <a:lnSpc>
                    <a:spcPct val="150000"/>
                  </a:lnSpc>
                  <a:buClr>
                    <a:srgbClr val="0070C0"/>
                  </a:buClr>
                  <a:buFont typeface="Courier New" pitchFamily="49" charset="0"/>
                  <a:buChar char="o"/>
                </a:pPr>
                <a:endParaRPr lang="en-US" sz="1200" dirty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marL="342900" indent="-342900">
                  <a:buClr>
                    <a:srgbClr val="0070C0"/>
                  </a:buClr>
                  <a:buFont typeface="Courier New" pitchFamily="49" charset="0"/>
                  <a:buChar char="o"/>
                </a:pPr>
                <a:r>
                  <a:rPr lang="en-US" dirty="0">
                    <a:solidFill>
                      <a:schemeClr val="tx1"/>
                    </a:solidFill>
                    <a:latin typeface="Comic Sans MS" pitchFamily="66" charset="0"/>
                  </a:rPr>
                  <a:t>Q3: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mic Sans MS" pitchFamily="66" charset="0"/>
                  </a:rPr>
                  <a:t> can not be used, how about others? </a:t>
                </a:r>
                <a:endParaRPr lang="en-US" baseline="-250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1959961"/>
                <a:ext cx="6840760" cy="254915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24" b="-31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223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58</a:t>
            </a:fld>
            <a:endParaRPr lang="en-US" sz="1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6512" y="620688"/>
            <a:ext cx="9217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Open Questions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1259632" y="1959961"/>
                <a:ext cx="6840760" cy="1960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342900" indent="-342900" eaLnBrk="1" hangingPunct="1">
                  <a:lnSpc>
                    <a:spcPct val="150000"/>
                  </a:lnSpc>
                  <a:buClr>
                    <a:srgbClr val="0070C0"/>
                  </a:buClr>
                  <a:buFont typeface="Courier New" pitchFamily="49" charset="0"/>
                  <a:buChar char="o"/>
                </a:pP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Is it possible to achieve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 in limited number of time slots 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?</a:t>
                </a:r>
                <a:endParaRPr lang="en-US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marL="342900" indent="-342900" eaLnBrk="1" hangingPunct="1">
                  <a:lnSpc>
                    <a:spcPct val="150000"/>
                  </a:lnSpc>
                  <a:buClr>
                    <a:srgbClr val="0070C0"/>
                  </a:buClr>
                  <a:buFont typeface="Courier New" pitchFamily="49" charset="0"/>
                  <a:buChar char="o"/>
                </a:pP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How about other IA schemes ?</a:t>
                </a:r>
                <a:endParaRPr lang="en-US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marL="285750" indent="-285750" eaLnBrk="1" hangingPunct="1">
                  <a:lnSpc>
                    <a:spcPct val="150000"/>
                  </a:lnSpc>
                  <a:buClr>
                    <a:srgbClr val="0070C0"/>
                  </a:buClr>
                  <a:buFont typeface="Courier New" pitchFamily="49" charset="0"/>
                  <a:buChar char="o"/>
                </a:pPr>
                <a:r>
                  <a:rPr lang="en-US" dirty="0" smtClean="0">
                    <a:latin typeface="Comic Sans MS" pitchFamily="66" charset="0"/>
                  </a:rPr>
                  <a:t>In what condition does IA behave better than routing </a:t>
                </a:r>
                <a:r>
                  <a:rPr lang="en-US" dirty="0" smtClean="0">
                    <a:solidFill>
                      <a:schemeClr val="tx1"/>
                    </a:solidFill>
                    <a:latin typeface="Comic Sans MS" pitchFamily="66" charset="0"/>
                  </a:rPr>
                  <a:t>? 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1959961"/>
                <a:ext cx="6840760" cy="1960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24" r="-89" b="-21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473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59</a:t>
            </a:fld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752600" y="4316023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http://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odysseas.calit2.uci.edu/doku.php/public:publication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420888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Thank you ! 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Questions ?</a:t>
            </a:r>
            <a:endParaRPr lang="en-US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1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6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Network vs. Wireless Channel - 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1" name="TextBox 215"/>
          <p:cNvSpPr txBox="1"/>
          <p:nvPr/>
        </p:nvSpPr>
        <p:spPr>
          <a:xfrm>
            <a:off x="696138" y="4149080"/>
            <a:ext cx="3112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Network with multiple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unicasts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en-US" sz="1400" baseline="-25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2" name="TextBox 216"/>
          <p:cNvSpPr txBox="1"/>
          <p:nvPr/>
        </p:nvSpPr>
        <p:spPr>
          <a:xfrm>
            <a:off x="5148064" y="41490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SISO</a:t>
            </a:r>
            <a:endParaRPr lang="en-US" sz="1400" baseline="-25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932040" y="5949280"/>
            <a:ext cx="31197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sz="1400" dirty="0" smtClean="0">
                <a:latin typeface="Comic Sans MS" pitchFamily="66" charset="0"/>
              </a:rPr>
              <a:t>Channel gain: introduced by nature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331640" y="5534653"/>
            <a:ext cx="360040" cy="4146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2252301" y="5534653"/>
            <a:ext cx="303475" cy="4146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/>
          <p:nvPr/>
        </p:nvCxnSpPr>
        <p:spPr>
          <a:xfrm flipV="1">
            <a:off x="2699792" y="5534654"/>
            <a:ext cx="1108672" cy="4866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/>
          <p:nvPr/>
        </p:nvCxnSpPr>
        <p:spPr>
          <a:xfrm flipH="1" flipV="1">
            <a:off x="6023437" y="5549240"/>
            <a:ext cx="287060" cy="40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 flipV="1">
            <a:off x="6588224" y="5549240"/>
            <a:ext cx="360040" cy="40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/>
          <p:cNvCxnSpPr/>
          <p:nvPr/>
        </p:nvCxnSpPr>
        <p:spPr>
          <a:xfrm flipV="1">
            <a:off x="6948264" y="5534653"/>
            <a:ext cx="993447" cy="4146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>
            <a:grpSpLocks noChangeAspect="1"/>
          </p:cNvGrpSpPr>
          <p:nvPr/>
        </p:nvGrpSpPr>
        <p:grpSpPr>
          <a:xfrm>
            <a:off x="650060" y="2175213"/>
            <a:ext cx="3155123" cy="1596821"/>
            <a:chOff x="1581182" y="1580654"/>
            <a:chExt cx="5239462" cy="2661369"/>
          </a:xfrm>
        </p:grpSpPr>
        <p:grpSp>
          <p:nvGrpSpPr>
            <p:cNvPr id="146" name="Group 145"/>
            <p:cNvGrpSpPr/>
            <p:nvPr/>
          </p:nvGrpSpPr>
          <p:grpSpPr>
            <a:xfrm>
              <a:off x="1581183" y="2032223"/>
              <a:ext cx="1237331" cy="152400"/>
              <a:chOff x="2039269" y="1600200"/>
              <a:chExt cx="1237331" cy="15240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87" name="Straight Arrow Connector 186"/>
              <p:cNvCxnSpPr>
                <a:stCxn id="185" idx="6"/>
                <a:endCxn id="186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1581182" y="3022823"/>
              <a:ext cx="1237331" cy="152400"/>
              <a:chOff x="2039269" y="1600200"/>
              <a:chExt cx="1237331" cy="152400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84" name="Straight Arrow Connector 183"/>
              <p:cNvCxnSpPr>
                <a:stCxn id="182" idx="6"/>
                <a:endCxn id="183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1581183" y="4089623"/>
              <a:ext cx="1237331" cy="152400"/>
              <a:chOff x="2039269" y="1600200"/>
              <a:chExt cx="1237331" cy="152400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81" name="Straight Arrow Connector 180"/>
              <p:cNvCxnSpPr>
                <a:stCxn id="179" idx="6"/>
                <a:endCxn id="180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>
              <a:off x="3439318" y="3022823"/>
              <a:ext cx="1237331" cy="152400"/>
              <a:chOff x="2039269" y="1600200"/>
              <a:chExt cx="1237331" cy="152400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8" name="Straight Arrow Connector 177"/>
              <p:cNvCxnSpPr>
                <a:stCxn id="176" idx="6"/>
                <a:endCxn id="177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5420519" y="2032223"/>
              <a:ext cx="1237331" cy="152400"/>
              <a:chOff x="2039269" y="1600200"/>
              <a:chExt cx="1237331" cy="152400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5" name="Straight Arrow Connector 174"/>
              <p:cNvCxnSpPr>
                <a:stCxn id="173" idx="6"/>
                <a:endCxn id="174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5420518" y="3022823"/>
              <a:ext cx="1237331" cy="152400"/>
              <a:chOff x="2039269" y="1600200"/>
              <a:chExt cx="1237331" cy="152400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2" name="Straight Arrow Connector 171"/>
              <p:cNvCxnSpPr>
                <a:stCxn id="170" idx="6"/>
                <a:endCxn id="171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5420519" y="4089623"/>
              <a:ext cx="1237331" cy="152400"/>
              <a:chOff x="2039269" y="1600200"/>
              <a:chExt cx="1237331" cy="152400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9" name="Straight Arrow Connector 168"/>
              <p:cNvCxnSpPr>
                <a:stCxn id="167" idx="6"/>
                <a:endCxn id="168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" name="Straight Arrow Connector 152"/>
            <p:cNvCxnSpPr/>
            <p:nvPr/>
          </p:nvCxnSpPr>
          <p:spPr>
            <a:xfrm>
              <a:off x="2796196" y="2162305"/>
              <a:ext cx="665440" cy="882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2818513" y="3099023"/>
              <a:ext cx="6208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2796196" y="3152905"/>
              <a:ext cx="665440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4654331" y="2162305"/>
              <a:ext cx="788506" cy="882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4676649" y="3099023"/>
              <a:ext cx="7438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4654331" y="3152905"/>
              <a:ext cx="788506" cy="959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1581182" y="1580656"/>
                  <a:ext cx="682319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182" y="1580656"/>
                  <a:ext cx="682319" cy="512962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1603106" y="2571254"/>
                  <a:ext cx="689241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106" y="2571254"/>
                  <a:ext cx="689241" cy="51296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1581182" y="3638055"/>
                  <a:ext cx="689241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182" y="3638055"/>
                  <a:ext cx="689241" cy="51296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6149931" y="2571254"/>
                  <a:ext cx="636745" cy="504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𝑍</m:t>
                        </m:r>
                        <m:r>
                          <a:rPr lang="en-US" sz="1400" b="0" i="1" baseline="-2500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b="0" baseline="-25000" dirty="0" smtClean="0"/>
                </a:p>
              </p:txBody>
            </p:sp>
          </mc:Choice>
          <mc:Fallback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931" y="2571254"/>
                  <a:ext cx="636745" cy="504733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3" name="TextBox 162"/>
                <p:cNvSpPr txBox="1"/>
                <p:nvPr/>
              </p:nvSpPr>
              <p:spPr>
                <a:xfrm>
                  <a:off x="6149931" y="1580654"/>
                  <a:ext cx="670713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63" name="TextBox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931" y="1580654"/>
                  <a:ext cx="670713" cy="51296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4" name="TextBox 163"/>
                <p:cNvSpPr txBox="1"/>
                <p:nvPr/>
              </p:nvSpPr>
              <p:spPr>
                <a:xfrm>
                  <a:off x="6117433" y="3638055"/>
                  <a:ext cx="700847" cy="512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64" name="TextBox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433" y="3638055"/>
                  <a:ext cx="700847" cy="51296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5" name="Straight Arrow Connector 164"/>
            <p:cNvCxnSpPr/>
            <p:nvPr/>
          </p:nvCxnSpPr>
          <p:spPr>
            <a:xfrm flipV="1">
              <a:off x="2818514" y="3152905"/>
              <a:ext cx="2624322" cy="10129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2796195" y="3152905"/>
              <a:ext cx="2624324" cy="10129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073" y="5294174"/>
            <a:ext cx="3120390" cy="22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7" name="Group 1036"/>
          <p:cNvGrpSpPr/>
          <p:nvPr/>
        </p:nvGrpSpPr>
        <p:grpSpPr>
          <a:xfrm>
            <a:off x="4738480" y="2040493"/>
            <a:ext cx="3949228" cy="1872028"/>
            <a:chOff x="4738480" y="2040493"/>
            <a:chExt cx="3949228" cy="187202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247" y="2040493"/>
              <a:ext cx="937260" cy="577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060848"/>
              <a:ext cx="748665" cy="525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247" y="2636912"/>
              <a:ext cx="937260" cy="577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759204"/>
              <a:ext cx="748665" cy="525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3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247" y="3284984"/>
              <a:ext cx="937260" cy="577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386741"/>
              <a:ext cx="748665" cy="525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36" name="TextBox 1035"/>
                <p:cNvSpPr txBox="1"/>
                <p:nvPr/>
              </p:nvSpPr>
              <p:spPr>
                <a:xfrm>
                  <a:off x="4738480" y="2248376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1036" name="TextBox 10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480" y="2248376"/>
                  <a:ext cx="460767" cy="369332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4753406" y="2814023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3406" y="2814023"/>
                  <a:ext cx="466090" cy="369332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4753406" y="3492867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3406" y="3492867"/>
                  <a:ext cx="466090" cy="369332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8205025" y="2261488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5025" y="2261488"/>
                  <a:ext cx="462434" cy="369332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8219951" y="2827135"/>
                  <a:ext cx="4677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951" y="2827135"/>
                  <a:ext cx="467757" cy="369332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8219951" y="3505979"/>
                  <a:ext cx="4677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951" y="3505979"/>
                  <a:ext cx="467757" cy="369332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2" name="Rectangle 201"/>
          <p:cNvSpPr/>
          <p:nvPr/>
        </p:nvSpPr>
        <p:spPr>
          <a:xfrm>
            <a:off x="334230" y="5934471"/>
            <a:ext cx="382188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sz="1400" dirty="0" smtClean="0">
                <a:latin typeface="Comic Sans MS" pitchFamily="66" charset="0"/>
              </a:rPr>
              <a:t>Transfer function: introduced by network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04" name="TextBox 215"/>
          <p:cNvSpPr txBox="1"/>
          <p:nvPr/>
        </p:nvSpPr>
        <p:spPr>
          <a:xfrm>
            <a:off x="1740294" y="1754958"/>
            <a:ext cx="1157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Min-cut = 1</a:t>
            </a:r>
            <a:endParaRPr lang="en-US" sz="1400" baseline="-250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28" y="5199373"/>
            <a:ext cx="374142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4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7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Networks vs. Wireless Channel - II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1" name="TextBox 215"/>
          <p:cNvSpPr txBox="1"/>
          <p:nvPr/>
        </p:nvSpPr>
        <p:spPr>
          <a:xfrm>
            <a:off x="696138" y="4293626"/>
            <a:ext cx="3112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Network with multiple </a:t>
            </a:r>
            <a:r>
              <a:rPr lang="en-US" sz="1400" dirty="0" err="1" smtClean="0">
                <a:latin typeface="Comic Sans MS" pitchFamily="66" charset="0"/>
                <a:cs typeface="Times New Roman" pitchFamily="18" charset="0"/>
              </a:rPr>
              <a:t>unicasts</a:t>
            </a:r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en-US" sz="1400" baseline="-25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2" name="TextBox 216"/>
          <p:cNvSpPr txBox="1"/>
          <p:nvPr/>
        </p:nvSpPr>
        <p:spPr>
          <a:xfrm>
            <a:off x="6228184" y="434535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MIMO</a:t>
            </a:r>
            <a:endParaRPr lang="en-US" sz="1400" baseline="-25000" dirty="0"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11054" y="2204864"/>
            <a:ext cx="3187842" cy="1574111"/>
            <a:chOff x="611054" y="2204864"/>
            <a:chExt cx="3187842" cy="1574111"/>
          </a:xfrm>
        </p:grpSpPr>
        <p:sp>
          <p:nvSpPr>
            <p:cNvPr id="221" name="Oval 220"/>
            <p:cNvSpPr/>
            <p:nvPr/>
          </p:nvSpPr>
          <p:spPr>
            <a:xfrm>
              <a:off x="1043608" y="2346196"/>
              <a:ext cx="91773" cy="914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8" name="Oval 217"/>
            <p:cNvSpPr/>
            <p:nvPr/>
          </p:nvSpPr>
          <p:spPr>
            <a:xfrm>
              <a:off x="1043607" y="2940556"/>
              <a:ext cx="91773" cy="914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5" name="Oval 214"/>
            <p:cNvSpPr/>
            <p:nvPr/>
          </p:nvSpPr>
          <p:spPr>
            <a:xfrm>
              <a:off x="1043608" y="3580636"/>
              <a:ext cx="91773" cy="914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1769001" y="2930424"/>
              <a:ext cx="745102" cy="91440"/>
              <a:chOff x="2039269" y="1600200"/>
              <a:chExt cx="1237331" cy="152400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13" name="Straight Arrow Connector 212"/>
              <p:cNvCxnSpPr>
                <a:stCxn id="211" idx="6"/>
                <a:endCxn id="212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Oval 207"/>
            <p:cNvSpPr/>
            <p:nvPr/>
          </p:nvSpPr>
          <p:spPr>
            <a:xfrm>
              <a:off x="3275856" y="2336064"/>
              <a:ext cx="91773" cy="914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5" name="Oval 204"/>
            <p:cNvSpPr/>
            <p:nvPr/>
          </p:nvSpPr>
          <p:spPr>
            <a:xfrm>
              <a:off x="3275856" y="2930424"/>
              <a:ext cx="91773" cy="914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2" name="Oval 201"/>
            <p:cNvSpPr/>
            <p:nvPr/>
          </p:nvSpPr>
          <p:spPr>
            <a:xfrm>
              <a:off x="3275856" y="3570504"/>
              <a:ext cx="91773" cy="914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88" name="Straight Arrow Connector 187"/>
            <p:cNvCxnSpPr>
              <a:stCxn id="221" idx="5"/>
            </p:cNvCxnSpPr>
            <p:nvPr/>
          </p:nvCxnSpPr>
          <p:spPr>
            <a:xfrm>
              <a:off x="1121941" y="2424245"/>
              <a:ext cx="660500" cy="519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218" idx="6"/>
            </p:cNvCxnSpPr>
            <p:nvPr/>
          </p:nvCxnSpPr>
          <p:spPr>
            <a:xfrm flipV="1">
              <a:off x="1135380" y="2976144"/>
              <a:ext cx="633621" cy="1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215" idx="7"/>
            </p:cNvCxnSpPr>
            <p:nvPr/>
          </p:nvCxnSpPr>
          <p:spPr>
            <a:xfrm flipV="1">
              <a:off x="1121941" y="3008474"/>
              <a:ext cx="660500" cy="5855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endCxn id="208" idx="3"/>
            </p:cNvCxnSpPr>
            <p:nvPr/>
          </p:nvCxnSpPr>
          <p:spPr>
            <a:xfrm flipV="1">
              <a:off x="2500663" y="2414113"/>
              <a:ext cx="788633" cy="5297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endCxn id="205" idx="2"/>
            </p:cNvCxnSpPr>
            <p:nvPr/>
          </p:nvCxnSpPr>
          <p:spPr>
            <a:xfrm>
              <a:off x="2514102" y="2976144"/>
              <a:ext cx="7617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endCxn id="202" idx="1"/>
            </p:cNvCxnSpPr>
            <p:nvPr/>
          </p:nvCxnSpPr>
          <p:spPr>
            <a:xfrm>
              <a:off x="2500663" y="3008473"/>
              <a:ext cx="788633" cy="5754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611054" y="2251374"/>
                  <a:ext cx="4283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054" y="2251374"/>
                  <a:ext cx="428386" cy="307777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611054" y="2884089"/>
                  <a:ext cx="42511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054" y="2884089"/>
                  <a:ext cx="425116" cy="307777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611054" y="3471198"/>
                  <a:ext cx="4325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054" y="3471198"/>
                  <a:ext cx="432554" cy="307777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3376857" y="2808054"/>
                  <a:ext cx="391453" cy="302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0" smtClean="0">
                            <a:latin typeface="Cambria Math"/>
                          </a:rPr>
                          <m:t>𝐙</m:t>
                        </m:r>
                        <m:r>
                          <a:rPr lang="en-US" sz="1400" b="0" i="1" baseline="-2500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1400" b="0" baseline="-25000" dirty="0" smtClean="0"/>
                </a:p>
              </p:txBody>
            </p:sp>
          </mc:Choice>
          <mc:Fallback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6857" y="2808054"/>
                  <a:ext cx="391453" cy="302840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3347864" y="2204864"/>
                  <a:ext cx="41716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2204864"/>
                  <a:ext cx="417165" cy="307777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3376857" y="3448134"/>
                  <a:ext cx="4220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/>
                              </a:rPr>
                              <m:t>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6857" y="3448134"/>
                  <a:ext cx="422039" cy="307777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Straight Arrow Connector 199"/>
            <p:cNvCxnSpPr>
              <a:stCxn id="215" idx="6"/>
              <a:endCxn id="205" idx="3"/>
            </p:cNvCxnSpPr>
            <p:nvPr/>
          </p:nvCxnSpPr>
          <p:spPr>
            <a:xfrm flipV="1">
              <a:off x="1135381" y="3008473"/>
              <a:ext cx="2153915" cy="6178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218" idx="5"/>
              <a:endCxn id="202" idx="2"/>
            </p:cNvCxnSpPr>
            <p:nvPr/>
          </p:nvCxnSpPr>
          <p:spPr>
            <a:xfrm>
              <a:off x="1121940" y="3018605"/>
              <a:ext cx="2153916" cy="5976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Group 222"/>
            <p:cNvGrpSpPr/>
            <p:nvPr/>
          </p:nvGrpSpPr>
          <p:grpSpPr>
            <a:xfrm>
              <a:off x="1782441" y="2481102"/>
              <a:ext cx="745102" cy="91440"/>
              <a:chOff x="2039269" y="1600200"/>
              <a:chExt cx="1237331" cy="152400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2039269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3124200" y="1600200"/>
                <a:ext cx="152400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26" name="Straight Arrow Connector 225"/>
              <p:cNvCxnSpPr>
                <a:stCxn id="224" idx="6"/>
                <a:endCxn id="225" idx="2"/>
              </p:cNvCxnSpPr>
              <p:nvPr/>
            </p:nvCxnSpPr>
            <p:spPr>
              <a:xfrm>
                <a:off x="2191669" y="1676400"/>
                <a:ext cx="9325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>
              <a:stCxn id="221" idx="6"/>
              <a:endCxn id="224" idx="2"/>
            </p:cNvCxnSpPr>
            <p:nvPr/>
          </p:nvCxnSpPr>
          <p:spPr>
            <a:xfrm>
              <a:off x="1135381" y="2391916"/>
              <a:ext cx="647060" cy="13490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5" idx="6"/>
              <a:endCxn id="208" idx="2"/>
            </p:cNvCxnSpPr>
            <p:nvPr/>
          </p:nvCxnSpPr>
          <p:spPr>
            <a:xfrm flipV="1">
              <a:off x="2527543" y="2381784"/>
              <a:ext cx="748313" cy="14503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18" idx="0"/>
              <a:endCxn id="224" idx="3"/>
            </p:cNvCxnSpPr>
            <p:nvPr/>
          </p:nvCxnSpPr>
          <p:spPr>
            <a:xfrm flipV="1">
              <a:off x="1089494" y="2559151"/>
              <a:ext cx="706387" cy="381405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25" idx="5"/>
              <a:endCxn id="205" idx="1"/>
            </p:cNvCxnSpPr>
            <p:nvPr/>
          </p:nvCxnSpPr>
          <p:spPr>
            <a:xfrm>
              <a:off x="2514103" y="2559151"/>
              <a:ext cx="775193" cy="384664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15" idx="0"/>
              <a:endCxn id="224" idx="4"/>
            </p:cNvCxnSpPr>
            <p:nvPr/>
          </p:nvCxnSpPr>
          <p:spPr>
            <a:xfrm flipV="1">
              <a:off x="1089495" y="2572542"/>
              <a:ext cx="738833" cy="1008094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25" idx="4"/>
              <a:endCxn id="202" idx="0"/>
            </p:cNvCxnSpPr>
            <p:nvPr/>
          </p:nvCxnSpPr>
          <p:spPr>
            <a:xfrm>
              <a:off x="2481657" y="2572542"/>
              <a:ext cx="840086" cy="997962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685685" y="1965980"/>
            <a:ext cx="3831593" cy="1814419"/>
            <a:chOff x="4685685" y="1965980"/>
            <a:chExt cx="3831593" cy="181441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916" y="1965980"/>
              <a:ext cx="800100" cy="554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1988840"/>
              <a:ext cx="771525" cy="531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479" y="2636912"/>
              <a:ext cx="800100" cy="554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67" y="2659772"/>
              <a:ext cx="771525" cy="531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915" y="3226044"/>
              <a:ext cx="800100" cy="554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3" y="3248904"/>
              <a:ext cx="771525" cy="531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4685685" y="2126266"/>
                  <a:ext cx="472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685" y="2126266"/>
                  <a:ext cx="472630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4700611" y="2691913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0611" y="2691913"/>
                  <a:ext cx="477951" cy="369332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4700611" y="3370757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0611" y="3370757"/>
                  <a:ext cx="477951" cy="369332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042354" y="2127510"/>
                  <a:ext cx="454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354" y="2127510"/>
                  <a:ext cx="454675" cy="369332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5" name="TextBox 234"/>
                <p:cNvSpPr txBox="1"/>
                <p:nvPr/>
              </p:nvSpPr>
              <p:spPr>
                <a:xfrm>
                  <a:off x="8057280" y="2771636"/>
                  <a:ext cx="4599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235" name="TextBox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7280" y="2771636"/>
                  <a:ext cx="459998" cy="369332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6" name="TextBox 235"/>
                <p:cNvSpPr txBox="1"/>
                <p:nvPr/>
              </p:nvSpPr>
              <p:spPr>
                <a:xfrm>
                  <a:off x="8057280" y="3372001"/>
                  <a:ext cx="4599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236" name="TextBox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7280" y="3372001"/>
                  <a:ext cx="459998" cy="369332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33" y="4974193"/>
            <a:ext cx="3280410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984" y="5019913"/>
            <a:ext cx="34290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" name="TextBox 215"/>
          <p:cNvSpPr txBox="1"/>
          <p:nvPr/>
        </p:nvSpPr>
        <p:spPr>
          <a:xfrm>
            <a:off x="1740294" y="1754958"/>
            <a:ext cx="1157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omic Sans MS" pitchFamily="66" charset="0"/>
                <a:cs typeface="Times New Roman" pitchFamily="18" charset="0"/>
              </a:rPr>
              <a:t>Min-cut &gt; 1</a:t>
            </a:r>
            <a:endParaRPr lang="en-US" sz="1400" baseline="-25000" dirty="0"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40" name="Straight Arrow Connector 239"/>
          <p:cNvCxnSpPr/>
          <p:nvPr/>
        </p:nvCxnSpPr>
        <p:spPr>
          <a:xfrm flipH="1" flipV="1">
            <a:off x="1139939" y="5313960"/>
            <a:ext cx="360040" cy="4146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V="1">
            <a:off x="2060600" y="5313960"/>
            <a:ext cx="303475" cy="4146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flipV="1">
            <a:off x="2508091" y="5294233"/>
            <a:ext cx="868766" cy="5063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/>
          <p:cNvSpPr/>
          <p:nvPr/>
        </p:nvSpPr>
        <p:spPr>
          <a:xfrm>
            <a:off x="1166025" y="5763726"/>
            <a:ext cx="1553630" cy="379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sz="1400" dirty="0" smtClean="0">
                <a:latin typeface="Comic Sans MS" pitchFamily="66" charset="0"/>
              </a:rPr>
              <a:t>Transfer matrix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364088" y="5694273"/>
            <a:ext cx="14350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en-US" sz="1400" dirty="0" smtClean="0">
                <a:latin typeface="Comic Sans MS" pitchFamily="66" charset="0"/>
              </a:rPr>
              <a:t>Channel matrix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246" name="Straight Arrow Connector 245"/>
          <p:cNvCxnSpPr/>
          <p:nvPr/>
        </p:nvCxnSpPr>
        <p:spPr>
          <a:xfrm flipH="1" flipV="1">
            <a:off x="5589992" y="5294233"/>
            <a:ext cx="287060" cy="40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 flipV="1">
            <a:off x="6154779" y="5294233"/>
            <a:ext cx="360040" cy="40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flipV="1">
            <a:off x="6514819" y="5279646"/>
            <a:ext cx="993447" cy="4146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37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8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Interference Alignment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259632" y="1537622"/>
            <a:ext cx="648072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000" dirty="0" smtClean="0">
                <a:latin typeface="Comic Sans MS" pitchFamily="66" charset="0"/>
              </a:rPr>
              <a:t>Common problem: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Too MANY unknowns!</a:t>
            </a:r>
            <a:endParaRPr lang="en-US" baseline="30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259632" y="2740766"/>
            <a:ext cx="73448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000" dirty="0" smtClean="0">
                <a:latin typeface="Comic Sans MS" pitchFamily="66" charset="0"/>
              </a:rPr>
              <a:t>Solution: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Align interferences to reduce the number of unknowns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6165304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V. </a:t>
            </a:r>
            <a:r>
              <a:rPr lang="en-US" sz="1200" dirty="0" err="1" smtClean="0"/>
              <a:t>Cadambe</a:t>
            </a:r>
            <a:r>
              <a:rPr lang="en-US" sz="1200" dirty="0" smtClean="0"/>
              <a:t> and S. </a:t>
            </a:r>
            <a:r>
              <a:rPr lang="en-US" sz="1200" dirty="0" err="1" smtClean="0"/>
              <a:t>Jafar</a:t>
            </a:r>
            <a:r>
              <a:rPr lang="en-US" sz="1200" dirty="0" smtClean="0"/>
              <a:t>, “Interference </a:t>
            </a:r>
            <a:r>
              <a:rPr lang="en-US" sz="1200" dirty="0"/>
              <a:t>Alignment and Degrees of Freedom </a:t>
            </a:r>
            <a:r>
              <a:rPr lang="en-US" sz="1200" dirty="0" smtClean="0"/>
              <a:t>of the </a:t>
            </a:r>
            <a:r>
              <a:rPr lang="en-US" sz="1200" dirty="0"/>
              <a:t>K-User Interference </a:t>
            </a:r>
            <a:r>
              <a:rPr lang="en-US" sz="1200" dirty="0" smtClean="0"/>
              <a:t>Channel”</a:t>
            </a:r>
            <a:endParaRPr lang="en-US" sz="1200" dirty="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259632" y="4005064"/>
            <a:ext cx="73448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000" dirty="0" smtClean="0">
                <a:latin typeface="Comic Sans MS" pitchFamily="66" charset="0"/>
              </a:rPr>
              <a:t>Benefit: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</a:pP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Everyone gets one half of the cake</a:t>
            </a:r>
          </a:p>
        </p:txBody>
      </p:sp>
    </p:spTree>
    <p:extLst>
      <p:ext uri="{BB962C8B-B14F-4D97-AF65-F5344CB8AC3E}">
        <p14:creationId xmlns:p14="http://schemas.microsoft.com/office/powerpoint/2010/main" xmlns="" val="25981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6BE7FB-46EB-42AA-B2B4-2D79AE1F5BC7}" type="slidenum">
              <a:rPr lang="en-US" sz="1800" smtClean="0"/>
              <a:pPr/>
              <a:t>9</a:t>
            </a:fld>
            <a:endParaRPr lang="en-US" sz="1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576" y="620688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Brief Intro of IA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9632" y="1569273"/>
            <a:ext cx="648072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Comic Sans MS" pitchFamily="66" charset="0"/>
              </a:rPr>
              <a:t>Originally introduced by </a:t>
            </a:r>
            <a:r>
              <a:rPr lang="en-US" sz="2000" dirty="0" err="1" smtClean="0">
                <a:latin typeface="Comic Sans MS" pitchFamily="66" charset="0"/>
              </a:rPr>
              <a:t>Cadambe</a:t>
            </a:r>
            <a:r>
              <a:rPr lang="en-US" sz="2000" dirty="0" smtClean="0">
                <a:latin typeface="Comic Sans MS" pitchFamily="66" charset="0"/>
              </a:rPr>
              <a:t> &amp; </a:t>
            </a:r>
            <a:r>
              <a:rPr lang="en-US" sz="2000" dirty="0" err="1" smtClean="0">
                <a:latin typeface="Comic Sans MS" pitchFamily="66" charset="0"/>
              </a:rPr>
              <a:t>Jafar</a:t>
            </a:r>
            <a:endParaRPr lang="en-US" sz="20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endParaRPr lang="en-US" sz="12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Comic Sans MS" pitchFamily="66" charset="0"/>
              </a:rPr>
              <a:t>Approaches:</a:t>
            </a:r>
          </a:p>
          <a:p>
            <a:pPr marL="914400" lvl="1" indent="-171450" eaLnBrk="1" hangingPunct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Asymptotic alignment, </a:t>
            </a:r>
          </a:p>
          <a:p>
            <a:pPr marL="914400" lvl="1" indent="-171450" eaLnBrk="1" hangingPunct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600" dirty="0" err="1" smtClean="0">
                <a:latin typeface="Comic Sans MS" pitchFamily="66" charset="0"/>
              </a:rPr>
              <a:t>Ergodic</a:t>
            </a:r>
            <a:r>
              <a:rPr lang="en-US" sz="1600" dirty="0" smtClean="0">
                <a:latin typeface="Comic Sans MS" pitchFamily="66" charset="0"/>
              </a:rPr>
              <a:t> alignment, </a:t>
            </a:r>
          </a:p>
          <a:p>
            <a:pPr marL="914400" lvl="1" indent="-171450" eaLnBrk="1" hangingPunct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Lattice alignment, </a:t>
            </a:r>
          </a:p>
          <a:p>
            <a:pPr marL="914400" lvl="1" indent="-171450" eaLnBrk="1" hangingPunct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Blind alignment</a:t>
            </a:r>
          </a:p>
          <a:p>
            <a:pPr marL="457200" indent="-4572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endParaRPr lang="en-US" sz="12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15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Comic Sans MS" pitchFamily="66" charset="0"/>
              </a:rPr>
              <a:t>Applications</a:t>
            </a:r>
          </a:p>
          <a:p>
            <a:pPr marL="914400" lvl="1" indent="-171450" eaLnBrk="1" hangingPunct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K-user </a:t>
            </a:r>
            <a:r>
              <a:rPr lang="en-US" sz="1600" dirty="0">
                <a:latin typeface="Comic Sans MS" pitchFamily="66" charset="0"/>
              </a:rPr>
              <a:t>w</a:t>
            </a:r>
            <a:r>
              <a:rPr lang="en-US" sz="1600" dirty="0" smtClean="0">
                <a:latin typeface="Comic Sans MS" pitchFamily="66" charset="0"/>
              </a:rPr>
              <a:t>ireless interference channel, </a:t>
            </a:r>
          </a:p>
          <a:p>
            <a:pPr marL="914400" lvl="1" indent="-171450" eaLnBrk="1" hangingPunct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K-user MIMO interference channel, </a:t>
            </a:r>
          </a:p>
          <a:p>
            <a:pPr marL="914400" lvl="1" indent="-171450" eaLnBrk="1" hangingPunct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Cellular networks, </a:t>
            </a:r>
          </a:p>
          <a:p>
            <a:pPr marL="914400" lvl="1" indent="-171450" eaLnBrk="1" hangingPunct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Multi-hop interference networks, </a:t>
            </a:r>
          </a:p>
          <a:p>
            <a:pPr marL="914400" lvl="1" indent="-171450" eaLnBrk="1" hangingPunct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E</a:t>
            </a:r>
            <a:r>
              <a:rPr lang="en-US" sz="1600" dirty="0" smtClean="0">
                <a:latin typeface="Comic Sans MS" pitchFamily="66" charset="0"/>
              </a:rPr>
              <a:t>xact repair in distributed storage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3872" y="6381328"/>
            <a:ext cx="7020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Syed A. </a:t>
            </a:r>
            <a:r>
              <a:rPr lang="en-US" sz="1200" dirty="0" err="1" smtClean="0"/>
              <a:t>Jafar</a:t>
            </a:r>
            <a:r>
              <a:rPr lang="en-US" sz="1200" dirty="0" smtClean="0"/>
              <a:t>, “</a:t>
            </a:r>
            <a:r>
              <a:rPr lang="en-US" sz="1200" dirty="0"/>
              <a:t>Interference Alignment — A </a:t>
            </a:r>
            <a:r>
              <a:rPr lang="en-US" sz="1200" dirty="0" smtClean="0"/>
              <a:t>New Look </a:t>
            </a:r>
            <a:r>
              <a:rPr lang="en-US" sz="1200" dirty="0"/>
              <a:t>at Signal Dimensions in </a:t>
            </a:r>
            <a:r>
              <a:rPr lang="en-US" sz="1200" dirty="0" smtClean="0"/>
              <a:t>a Communication </a:t>
            </a:r>
            <a:r>
              <a:rPr lang="en-US" sz="1200" dirty="0"/>
              <a:t>Network</a:t>
            </a:r>
            <a:r>
              <a:rPr lang="en-US" sz="1200" dirty="0" smtClean="0"/>
              <a:t>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415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1134</Words>
  <Application>Microsoft Office PowerPoint</Application>
  <PresentationFormat>On-screen Show (4:3)</PresentationFormat>
  <Paragraphs>475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lklun</cp:lastModifiedBy>
  <cp:revision>94</cp:revision>
  <dcterms:created xsi:type="dcterms:W3CDTF">2012-08-07T11:05:06Z</dcterms:created>
  <dcterms:modified xsi:type="dcterms:W3CDTF">2012-08-13T01:28:14Z</dcterms:modified>
</cp:coreProperties>
</file>